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415" r:id="rId2"/>
    <p:sldId id="256" r:id="rId3"/>
    <p:sldId id="404" r:id="rId4"/>
    <p:sldId id="408" r:id="rId5"/>
    <p:sldId id="412" r:id="rId6"/>
    <p:sldId id="430" r:id="rId7"/>
    <p:sldId id="427" r:id="rId8"/>
    <p:sldId id="428" r:id="rId9"/>
    <p:sldId id="429" r:id="rId10"/>
    <p:sldId id="431" r:id="rId11"/>
    <p:sldId id="432" r:id="rId12"/>
    <p:sldId id="464" r:id="rId13"/>
    <p:sldId id="413" r:id="rId14"/>
    <p:sldId id="461" r:id="rId15"/>
    <p:sldId id="472" r:id="rId16"/>
    <p:sldId id="473" r:id="rId17"/>
    <p:sldId id="474" r:id="rId18"/>
    <p:sldId id="477" r:id="rId19"/>
    <p:sldId id="475" r:id="rId20"/>
    <p:sldId id="476" r:id="rId21"/>
    <p:sldId id="479" r:id="rId22"/>
    <p:sldId id="447" r:id="rId23"/>
    <p:sldId id="279" r:id="rId24"/>
    <p:sldId id="424" r:id="rId25"/>
    <p:sldId id="425" r:id="rId26"/>
    <p:sldId id="301" r:id="rId27"/>
    <p:sldId id="465" r:id="rId28"/>
    <p:sldId id="448" r:id="rId29"/>
    <p:sldId id="449" r:id="rId30"/>
    <p:sldId id="450" r:id="rId31"/>
    <p:sldId id="466" r:id="rId32"/>
    <p:sldId id="452" r:id="rId33"/>
    <p:sldId id="398" r:id="rId34"/>
    <p:sldId id="396" r:id="rId35"/>
    <p:sldId id="433" r:id="rId36"/>
    <p:sldId id="434" r:id="rId37"/>
    <p:sldId id="435" r:id="rId38"/>
    <p:sldId id="444" r:id="rId39"/>
    <p:sldId id="442" r:id="rId40"/>
    <p:sldId id="453" r:id="rId41"/>
    <p:sldId id="443" r:id="rId42"/>
    <p:sldId id="437" r:id="rId43"/>
    <p:sldId id="438" r:id="rId44"/>
    <p:sldId id="445" r:id="rId45"/>
    <p:sldId id="446" r:id="rId46"/>
    <p:sldId id="439" r:id="rId47"/>
    <p:sldId id="455" r:id="rId48"/>
    <p:sldId id="467" r:id="rId49"/>
    <p:sldId id="471" r:id="rId50"/>
    <p:sldId id="457" r:id="rId51"/>
    <p:sldId id="459" r:id="rId52"/>
    <p:sldId id="458" r:id="rId53"/>
    <p:sldId id="470" r:id="rId54"/>
    <p:sldId id="395" r:id="rId55"/>
    <p:sldId id="336" r:id="rId56"/>
  </p:sldIdLst>
  <p:sldSz cx="9144000" cy="6858000" type="screen4x3"/>
  <p:notesSz cx="6858000" cy="9144000"/>
  <p:defaultTextStyle>
    <a:defPPr>
      <a:defRPr lang="it-IT"/>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modifyVerifier cryptProviderType="rsaFull" cryptAlgorithmClass="hash" cryptAlgorithmType="typeAny" cryptAlgorithmSid="4" spinCount="50000" saltData="pACeuA45oBXesRt0x68zxg" hashData="6bDP6j4tWCfYxx7ts+VjZ7LYuD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99CC"/>
    <a:srgbClr val="FF0066"/>
    <a:srgbClr val="FF6699"/>
    <a:srgbClr val="777777"/>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32" autoAdjust="0"/>
    <p:restoredTop sz="93694" autoAdjust="0"/>
  </p:normalViewPr>
  <p:slideViewPr>
    <p:cSldViewPr>
      <p:cViewPr varScale="1">
        <p:scale>
          <a:sx n="122" d="100"/>
          <a:sy n="122" d="100"/>
        </p:scale>
        <p:origin x="-19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pitchFamily="34" charset="0"/>
              </a:defRPr>
            </a:lvl1pPr>
          </a:lstStyle>
          <a:p>
            <a:pPr>
              <a:defRPr/>
            </a:pPr>
            <a:endParaRPr lang="it-IT"/>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it-IT"/>
          </a:p>
        </p:txBody>
      </p:sp>
      <p:sp>
        <p:nvSpPr>
          <p:cNvPr id="583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pitchFamily="34" charset="0"/>
              </a:defRPr>
            </a:lvl1pPr>
          </a:lstStyle>
          <a:p>
            <a:pPr>
              <a:defRPr/>
            </a:pPr>
            <a:endParaRPr lang="it-IT"/>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E12E2853-0DAE-4B16-880C-DA53C7A245E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it-IT"/>
              <a:t>Fare clic per modificare lo stile del titolo</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F281B8C-70D9-41BE-AC96-1B37E72F0941}"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E41B16-6772-4266-B8B0-57BE72EFC36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381000"/>
            <a:ext cx="205740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381000"/>
            <a:ext cx="60198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9DC1FED-C86A-428E-83DB-3896E268989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981200"/>
            <a:ext cx="82296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C21931-716B-4B97-8683-F6FF1542C010}"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981200"/>
            <a:ext cx="82296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212EAB-0E2B-44BD-B635-470336A9628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A4F3DC4-7A3E-41F5-8F23-F7E2A430A24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EC9F757-53A9-456A-98AC-12D39B24E02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B422B1-B080-4CF2-BB2E-2EC1CBA9F88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774CC8D-0910-4902-B6BE-08C44D61FBB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601C1A7-9612-4CF4-91AC-6F6CEAD0EFD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CC938CE-AD15-4827-A9B2-0EBB7E6F8F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336A076-6277-46E9-A542-C1AA461C516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2CCD5DE-D37F-438F-BD47-173783547B8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smtClean="0">
                <a:effectLst>
                  <a:outerShdw blurRad="38100" dist="38100" dir="2700000" algn="tl">
                    <a:srgbClr val="000000"/>
                  </a:outerShdw>
                </a:effectLst>
                <a:latin typeface="Arial" pitchFamily="34" charset="0"/>
              </a:defRPr>
            </a:lvl1pPr>
          </a:lstStyle>
          <a:p>
            <a:pPr>
              <a:defRPr/>
            </a:pPr>
            <a:endParaRPr lang="it-IT"/>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defRPr>
            </a:lvl1pPr>
          </a:lstStyle>
          <a:p>
            <a:pPr>
              <a:defRPr/>
            </a:pPr>
            <a:endParaRPr lang="it-IT"/>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defRPr>
            </a:lvl1pPr>
          </a:lstStyle>
          <a:p>
            <a:pPr>
              <a:defRPr/>
            </a:pPr>
            <a:fld id="{A98F1DBD-6A80-4AF5-A1AA-2F0FFA131832}"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it-IT" b="1" smtClean="0">
                <a:solidFill>
                  <a:srgbClr val="FFFF00"/>
                </a:solidFill>
                <a:effectLst/>
              </a:rPr>
              <a:t>TERAPIA INTRATECALE</a:t>
            </a:r>
          </a:p>
        </p:txBody>
      </p:sp>
      <p:pic>
        <p:nvPicPr>
          <p:cNvPr id="3075" name="Picture 3"/>
          <p:cNvPicPr>
            <a:picLocks noChangeAspect="1" noChangeArrowheads="1"/>
          </p:cNvPicPr>
          <p:nvPr>
            <p:ph type="body" idx="1"/>
          </p:nvPr>
        </p:nvPicPr>
        <p:blipFill>
          <a:blip r:embed="rId2"/>
          <a:srcRect/>
          <a:stretch>
            <a:fillRect/>
          </a:stretch>
        </p:blipFill>
        <p:spPr>
          <a:xfrm>
            <a:off x="1331913" y="1989138"/>
            <a:ext cx="6480175" cy="410686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528763" y="771525"/>
            <a:ext cx="6197600" cy="942975"/>
          </a:xfrm>
          <a:prstGeom prst="rect">
            <a:avLst/>
          </a:prstGeom>
          <a:noFill/>
          <a:ln w="12699">
            <a:noFill/>
            <a:miter lim="800000"/>
            <a:headEnd/>
            <a:tailEnd/>
          </a:ln>
        </p:spPr>
        <p:txBody>
          <a:bodyPr wrap="none" lIns="90488" tIns="44450" rIns="90488" bIns="44450">
            <a:spAutoFit/>
          </a:bodyPr>
          <a:lstStyle/>
          <a:p>
            <a:pPr algn="l" eaLnBrk="0" hangingPunct="0"/>
            <a:r>
              <a:rPr lang="en-US" sz="2800" b="1">
                <a:solidFill>
                  <a:srgbClr val="FFFF00"/>
                </a:solidFill>
              </a:rPr>
              <a:t>SOMMINISTRAZIONE  </a:t>
            </a:r>
            <a:r>
              <a:rPr lang="en-US" sz="2800" b="1">
                <a:solidFill>
                  <a:schemeClr val="hlink"/>
                </a:solidFill>
              </a:rPr>
              <a:t>ORALE </a:t>
            </a:r>
            <a:r>
              <a:rPr lang="en-US" sz="2800" b="1">
                <a:solidFill>
                  <a:srgbClr val="FFFF00"/>
                </a:solidFill>
              </a:rPr>
              <a:t> DI </a:t>
            </a:r>
          </a:p>
          <a:p>
            <a:pPr algn="l" eaLnBrk="0" hangingPunct="0"/>
            <a:r>
              <a:rPr lang="en-US" sz="2800" b="1">
                <a:solidFill>
                  <a:srgbClr val="FFFF00"/>
                </a:solidFill>
              </a:rPr>
              <a:t>		60 mg / die</a:t>
            </a:r>
          </a:p>
        </p:txBody>
      </p:sp>
      <p:sp>
        <p:nvSpPr>
          <p:cNvPr id="11267" name="Rectangle 5"/>
          <p:cNvSpPr>
            <a:spLocks noChangeArrowheads="1"/>
          </p:cNvSpPr>
          <p:nvPr/>
        </p:nvSpPr>
        <p:spPr bwMode="auto">
          <a:xfrm>
            <a:off x="2781300" y="5207000"/>
            <a:ext cx="1230313" cy="393700"/>
          </a:xfrm>
          <a:prstGeom prst="rect">
            <a:avLst/>
          </a:prstGeom>
          <a:noFill/>
          <a:ln w="12699">
            <a:noFill/>
            <a:miter lim="800000"/>
            <a:headEnd/>
            <a:tailEnd/>
          </a:ln>
        </p:spPr>
        <p:txBody>
          <a:bodyPr wrap="none" lIns="90488" tIns="44450" rIns="90488" bIns="44450">
            <a:spAutoFit/>
          </a:bodyPr>
          <a:lstStyle/>
          <a:p>
            <a:pPr algn="l" eaLnBrk="0" hangingPunct="0"/>
            <a:r>
              <a:rPr lang="en-US" sz="2000" b="1">
                <a:solidFill>
                  <a:schemeClr val="tx2"/>
                </a:solidFill>
              </a:rPr>
              <a:t>PLASMA</a:t>
            </a:r>
          </a:p>
        </p:txBody>
      </p:sp>
      <p:sp>
        <p:nvSpPr>
          <p:cNvPr id="11268" name="Rectangle 6"/>
          <p:cNvSpPr>
            <a:spLocks noChangeArrowheads="1"/>
          </p:cNvSpPr>
          <p:nvPr/>
        </p:nvSpPr>
        <p:spPr bwMode="auto">
          <a:xfrm>
            <a:off x="5219700" y="5207000"/>
            <a:ext cx="658813" cy="393700"/>
          </a:xfrm>
          <a:prstGeom prst="rect">
            <a:avLst/>
          </a:prstGeom>
          <a:noFill/>
          <a:ln w="12699">
            <a:noFill/>
            <a:miter lim="800000"/>
            <a:headEnd/>
            <a:tailEnd/>
          </a:ln>
        </p:spPr>
        <p:txBody>
          <a:bodyPr wrap="none" lIns="90488" tIns="44450" rIns="90488" bIns="44450">
            <a:spAutoFit/>
          </a:bodyPr>
          <a:lstStyle/>
          <a:p>
            <a:pPr algn="l" eaLnBrk="0" hangingPunct="0"/>
            <a:r>
              <a:rPr lang="en-US" sz="2000" b="1">
                <a:solidFill>
                  <a:schemeClr val="tx2"/>
                </a:solidFill>
              </a:rPr>
              <a:t>CSF</a:t>
            </a:r>
          </a:p>
        </p:txBody>
      </p:sp>
      <p:sp>
        <p:nvSpPr>
          <p:cNvPr id="11269" name="Line 7"/>
          <p:cNvSpPr>
            <a:spLocks noChangeShapeType="1"/>
          </p:cNvSpPr>
          <p:nvPr/>
        </p:nvSpPr>
        <p:spPr bwMode="auto">
          <a:xfrm>
            <a:off x="2471738" y="2082800"/>
            <a:ext cx="12700" cy="3001963"/>
          </a:xfrm>
          <a:prstGeom prst="line">
            <a:avLst/>
          </a:prstGeom>
          <a:noFill/>
          <a:ln w="50799">
            <a:solidFill>
              <a:srgbClr val="FC0128"/>
            </a:solidFill>
            <a:round/>
            <a:headEnd/>
            <a:tailEnd/>
          </a:ln>
        </p:spPr>
        <p:txBody>
          <a:bodyPr wrap="none" anchor="ctr"/>
          <a:lstStyle/>
          <a:p>
            <a:endParaRPr lang="it-IT"/>
          </a:p>
        </p:txBody>
      </p:sp>
      <p:sp>
        <p:nvSpPr>
          <p:cNvPr id="11270" name="Line 8"/>
          <p:cNvSpPr>
            <a:spLocks noChangeShapeType="1"/>
          </p:cNvSpPr>
          <p:nvPr/>
        </p:nvSpPr>
        <p:spPr bwMode="auto">
          <a:xfrm>
            <a:off x="2484438" y="5084763"/>
            <a:ext cx="3946525" cy="0"/>
          </a:xfrm>
          <a:prstGeom prst="line">
            <a:avLst/>
          </a:prstGeom>
          <a:noFill/>
          <a:ln w="50799">
            <a:solidFill>
              <a:srgbClr val="FC0128"/>
            </a:solidFill>
            <a:round/>
            <a:headEnd/>
            <a:tailEnd/>
          </a:ln>
        </p:spPr>
        <p:txBody>
          <a:bodyPr wrap="none" anchor="ctr"/>
          <a:lstStyle/>
          <a:p>
            <a:endParaRPr lang="it-IT"/>
          </a:p>
        </p:txBody>
      </p:sp>
      <p:sp>
        <p:nvSpPr>
          <p:cNvPr id="11271" name="Line 9"/>
          <p:cNvSpPr>
            <a:spLocks noChangeShapeType="1"/>
          </p:cNvSpPr>
          <p:nvPr/>
        </p:nvSpPr>
        <p:spPr bwMode="auto">
          <a:xfrm>
            <a:off x="2430463" y="4191000"/>
            <a:ext cx="84137" cy="0"/>
          </a:xfrm>
          <a:prstGeom prst="line">
            <a:avLst/>
          </a:prstGeom>
          <a:noFill/>
          <a:ln w="50799">
            <a:solidFill>
              <a:srgbClr val="00FF00"/>
            </a:solidFill>
            <a:round/>
            <a:headEnd/>
            <a:tailEnd/>
          </a:ln>
        </p:spPr>
        <p:txBody>
          <a:bodyPr wrap="none" anchor="ctr"/>
          <a:lstStyle/>
          <a:p>
            <a:endParaRPr lang="it-IT"/>
          </a:p>
        </p:txBody>
      </p:sp>
      <p:sp>
        <p:nvSpPr>
          <p:cNvPr id="11272" name="Line 10"/>
          <p:cNvSpPr>
            <a:spLocks noChangeShapeType="1"/>
          </p:cNvSpPr>
          <p:nvPr/>
        </p:nvSpPr>
        <p:spPr bwMode="auto">
          <a:xfrm>
            <a:off x="2430463" y="3429000"/>
            <a:ext cx="84137" cy="0"/>
          </a:xfrm>
          <a:prstGeom prst="line">
            <a:avLst/>
          </a:prstGeom>
          <a:noFill/>
          <a:ln w="50799">
            <a:solidFill>
              <a:srgbClr val="00FF00"/>
            </a:solidFill>
            <a:round/>
            <a:headEnd/>
            <a:tailEnd/>
          </a:ln>
        </p:spPr>
        <p:txBody>
          <a:bodyPr wrap="none" anchor="ctr"/>
          <a:lstStyle/>
          <a:p>
            <a:endParaRPr lang="it-IT"/>
          </a:p>
        </p:txBody>
      </p:sp>
      <p:sp>
        <p:nvSpPr>
          <p:cNvPr id="11273" name="Line 11"/>
          <p:cNvSpPr>
            <a:spLocks noChangeShapeType="1"/>
          </p:cNvSpPr>
          <p:nvPr/>
        </p:nvSpPr>
        <p:spPr bwMode="auto">
          <a:xfrm>
            <a:off x="2430463" y="2743200"/>
            <a:ext cx="84137" cy="0"/>
          </a:xfrm>
          <a:prstGeom prst="line">
            <a:avLst/>
          </a:prstGeom>
          <a:noFill/>
          <a:ln w="50799">
            <a:solidFill>
              <a:srgbClr val="00FF00"/>
            </a:solidFill>
            <a:round/>
            <a:headEnd/>
            <a:tailEnd/>
          </a:ln>
        </p:spPr>
        <p:txBody>
          <a:bodyPr wrap="none" anchor="ctr"/>
          <a:lstStyle/>
          <a:p>
            <a:endParaRPr lang="it-IT"/>
          </a:p>
        </p:txBody>
      </p:sp>
      <p:sp>
        <p:nvSpPr>
          <p:cNvPr id="11274" name="Line 12"/>
          <p:cNvSpPr>
            <a:spLocks noChangeShapeType="1"/>
          </p:cNvSpPr>
          <p:nvPr/>
        </p:nvSpPr>
        <p:spPr bwMode="auto">
          <a:xfrm>
            <a:off x="2430463" y="2057400"/>
            <a:ext cx="84137" cy="0"/>
          </a:xfrm>
          <a:prstGeom prst="line">
            <a:avLst/>
          </a:prstGeom>
          <a:noFill/>
          <a:ln w="50799">
            <a:solidFill>
              <a:srgbClr val="00FF00"/>
            </a:solidFill>
            <a:round/>
            <a:headEnd/>
            <a:tailEnd/>
          </a:ln>
        </p:spPr>
        <p:txBody>
          <a:bodyPr wrap="none" anchor="ctr"/>
          <a:lstStyle/>
          <a:p>
            <a:endParaRPr lang="it-IT"/>
          </a:p>
        </p:txBody>
      </p:sp>
      <p:sp>
        <p:nvSpPr>
          <p:cNvPr id="11275" name="Line 13"/>
          <p:cNvSpPr>
            <a:spLocks noChangeShapeType="1"/>
          </p:cNvSpPr>
          <p:nvPr/>
        </p:nvSpPr>
        <p:spPr bwMode="auto">
          <a:xfrm>
            <a:off x="4503738" y="4978400"/>
            <a:ext cx="0" cy="101600"/>
          </a:xfrm>
          <a:prstGeom prst="line">
            <a:avLst/>
          </a:prstGeom>
          <a:noFill/>
          <a:ln w="50799">
            <a:solidFill>
              <a:srgbClr val="00FF00"/>
            </a:solidFill>
            <a:round/>
            <a:headEnd/>
            <a:tailEnd/>
          </a:ln>
        </p:spPr>
        <p:txBody>
          <a:bodyPr wrap="none" anchor="ctr"/>
          <a:lstStyle/>
          <a:p>
            <a:endParaRPr lang="it-IT"/>
          </a:p>
        </p:txBody>
      </p:sp>
      <p:sp>
        <p:nvSpPr>
          <p:cNvPr id="205838" name="Rectangle 14"/>
          <p:cNvSpPr>
            <a:spLocks noChangeArrowheads="1"/>
          </p:cNvSpPr>
          <p:nvPr/>
        </p:nvSpPr>
        <p:spPr bwMode="auto">
          <a:xfrm>
            <a:off x="1901825" y="4749800"/>
            <a:ext cx="320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0</a:t>
            </a:r>
          </a:p>
        </p:txBody>
      </p:sp>
      <p:sp>
        <p:nvSpPr>
          <p:cNvPr id="205839" name="Rectangle 15"/>
          <p:cNvSpPr>
            <a:spLocks noChangeArrowheads="1"/>
          </p:cNvSpPr>
          <p:nvPr/>
        </p:nvSpPr>
        <p:spPr bwMode="auto">
          <a:xfrm>
            <a:off x="1698625" y="40640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100</a:t>
            </a:r>
          </a:p>
        </p:txBody>
      </p:sp>
      <p:sp>
        <p:nvSpPr>
          <p:cNvPr id="205840" name="Rectangle 16"/>
          <p:cNvSpPr>
            <a:spLocks noChangeArrowheads="1"/>
          </p:cNvSpPr>
          <p:nvPr/>
        </p:nvSpPr>
        <p:spPr bwMode="auto">
          <a:xfrm>
            <a:off x="1698625" y="33020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200</a:t>
            </a:r>
          </a:p>
        </p:txBody>
      </p:sp>
      <p:sp>
        <p:nvSpPr>
          <p:cNvPr id="205841" name="Rectangle 17"/>
          <p:cNvSpPr>
            <a:spLocks noChangeArrowheads="1"/>
          </p:cNvSpPr>
          <p:nvPr/>
        </p:nvSpPr>
        <p:spPr bwMode="auto">
          <a:xfrm>
            <a:off x="1698625" y="26162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300</a:t>
            </a:r>
          </a:p>
        </p:txBody>
      </p:sp>
      <p:sp>
        <p:nvSpPr>
          <p:cNvPr id="205842" name="Rectangle 18"/>
          <p:cNvSpPr>
            <a:spLocks noChangeArrowheads="1"/>
          </p:cNvSpPr>
          <p:nvPr/>
        </p:nvSpPr>
        <p:spPr bwMode="auto">
          <a:xfrm>
            <a:off x="1698625" y="19304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400</a:t>
            </a:r>
          </a:p>
        </p:txBody>
      </p:sp>
      <p:sp>
        <p:nvSpPr>
          <p:cNvPr id="11281" name="Line 19"/>
          <p:cNvSpPr>
            <a:spLocks noChangeShapeType="1"/>
          </p:cNvSpPr>
          <p:nvPr/>
        </p:nvSpPr>
        <p:spPr bwMode="auto">
          <a:xfrm flipV="1">
            <a:off x="3014663" y="2946400"/>
            <a:ext cx="0" cy="2108200"/>
          </a:xfrm>
          <a:prstGeom prst="line">
            <a:avLst/>
          </a:prstGeom>
          <a:noFill/>
          <a:ln w="50799">
            <a:solidFill>
              <a:schemeClr val="tx1"/>
            </a:solidFill>
            <a:round/>
            <a:headEnd/>
            <a:tailEnd/>
          </a:ln>
        </p:spPr>
        <p:txBody>
          <a:bodyPr wrap="none" anchor="ctr"/>
          <a:lstStyle/>
          <a:p>
            <a:endParaRPr lang="it-IT"/>
          </a:p>
        </p:txBody>
      </p:sp>
      <p:sp>
        <p:nvSpPr>
          <p:cNvPr id="11282" name="Line 20"/>
          <p:cNvSpPr>
            <a:spLocks noChangeShapeType="1"/>
          </p:cNvSpPr>
          <p:nvPr/>
        </p:nvSpPr>
        <p:spPr bwMode="auto">
          <a:xfrm flipV="1">
            <a:off x="3827463" y="2946400"/>
            <a:ext cx="0" cy="2108200"/>
          </a:xfrm>
          <a:prstGeom prst="line">
            <a:avLst/>
          </a:prstGeom>
          <a:noFill/>
          <a:ln w="50799">
            <a:solidFill>
              <a:schemeClr val="tx1"/>
            </a:solidFill>
            <a:round/>
            <a:headEnd/>
            <a:tailEnd/>
          </a:ln>
        </p:spPr>
        <p:txBody>
          <a:bodyPr wrap="none" anchor="ctr"/>
          <a:lstStyle/>
          <a:p>
            <a:endParaRPr lang="it-IT"/>
          </a:p>
        </p:txBody>
      </p:sp>
      <p:sp>
        <p:nvSpPr>
          <p:cNvPr id="11283" name="Line 21"/>
          <p:cNvSpPr>
            <a:spLocks noChangeShapeType="1"/>
          </p:cNvSpPr>
          <p:nvPr/>
        </p:nvSpPr>
        <p:spPr bwMode="auto">
          <a:xfrm>
            <a:off x="3040063" y="2971800"/>
            <a:ext cx="762000" cy="0"/>
          </a:xfrm>
          <a:prstGeom prst="line">
            <a:avLst/>
          </a:prstGeom>
          <a:noFill/>
          <a:ln w="50799">
            <a:solidFill>
              <a:schemeClr val="tx1"/>
            </a:solidFill>
            <a:round/>
            <a:headEnd/>
            <a:tailEnd/>
          </a:ln>
        </p:spPr>
        <p:txBody>
          <a:bodyPr wrap="none" anchor="ctr"/>
          <a:lstStyle/>
          <a:p>
            <a:endParaRPr lang="it-IT"/>
          </a:p>
        </p:txBody>
      </p:sp>
      <p:sp>
        <p:nvSpPr>
          <p:cNvPr id="11284" name="Line 22"/>
          <p:cNvSpPr>
            <a:spLocks noChangeShapeType="1"/>
          </p:cNvSpPr>
          <p:nvPr/>
        </p:nvSpPr>
        <p:spPr bwMode="auto">
          <a:xfrm flipV="1">
            <a:off x="5113338" y="4775200"/>
            <a:ext cx="0" cy="279400"/>
          </a:xfrm>
          <a:prstGeom prst="line">
            <a:avLst/>
          </a:prstGeom>
          <a:noFill/>
          <a:ln w="50800">
            <a:solidFill>
              <a:srgbClr val="FFFF00"/>
            </a:solidFill>
            <a:round/>
            <a:headEnd/>
            <a:tailEnd/>
          </a:ln>
        </p:spPr>
        <p:txBody>
          <a:bodyPr wrap="none" anchor="ctr"/>
          <a:lstStyle/>
          <a:p>
            <a:endParaRPr lang="it-IT"/>
          </a:p>
        </p:txBody>
      </p:sp>
      <p:sp>
        <p:nvSpPr>
          <p:cNvPr id="11285" name="Line 23"/>
          <p:cNvSpPr>
            <a:spLocks noChangeShapeType="1"/>
          </p:cNvSpPr>
          <p:nvPr/>
        </p:nvSpPr>
        <p:spPr bwMode="auto">
          <a:xfrm flipV="1">
            <a:off x="5926138" y="4775200"/>
            <a:ext cx="0" cy="279400"/>
          </a:xfrm>
          <a:prstGeom prst="line">
            <a:avLst/>
          </a:prstGeom>
          <a:noFill/>
          <a:ln w="50800">
            <a:solidFill>
              <a:srgbClr val="FFFF00"/>
            </a:solidFill>
            <a:round/>
            <a:headEnd/>
            <a:tailEnd/>
          </a:ln>
        </p:spPr>
        <p:txBody>
          <a:bodyPr wrap="none" anchor="ctr"/>
          <a:lstStyle/>
          <a:p>
            <a:endParaRPr lang="it-IT"/>
          </a:p>
        </p:txBody>
      </p:sp>
      <p:sp>
        <p:nvSpPr>
          <p:cNvPr id="11286" name="Line 24"/>
          <p:cNvSpPr>
            <a:spLocks noChangeShapeType="1"/>
          </p:cNvSpPr>
          <p:nvPr/>
        </p:nvSpPr>
        <p:spPr bwMode="auto">
          <a:xfrm>
            <a:off x="5138738" y="4800600"/>
            <a:ext cx="762000" cy="0"/>
          </a:xfrm>
          <a:prstGeom prst="line">
            <a:avLst/>
          </a:prstGeom>
          <a:noFill/>
          <a:ln w="50800">
            <a:solidFill>
              <a:srgbClr val="FFFF00"/>
            </a:solidFill>
            <a:round/>
            <a:headEnd/>
            <a:tailEnd/>
          </a:ln>
        </p:spPr>
        <p:txBody>
          <a:bodyPr wrap="none" anchor="ctr"/>
          <a:lstStyle/>
          <a:p>
            <a:endParaRPr lang="it-IT"/>
          </a:p>
        </p:txBody>
      </p:sp>
      <p:sp>
        <p:nvSpPr>
          <p:cNvPr id="205849" name="Rectangle 25"/>
          <p:cNvSpPr>
            <a:spLocks noChangeArrowheads="1"/>
          </p:cNvSpPr>
          <p:nvPr/>
        </p:nvSpPr>
        <p:spPr bwMode="auto">
          <a:xfrm rot="16200000">
            <a:off x="-126206" y="3382169"/>
            <a:ext cx="2959100" cy="325438"/>
          </a:xfrm>
          <a:prstGeom prst="rect">
            <a:avLst/>
          </a:prstGeom>
          <a:noFill/>
          <a:ln w="12699">
            <a:solidFill>
              <a:schemeClr val="tx1"/>
            </a:solidFill>
            <a:miter lim="800000"/>
            <a:headEnd/>
            <a:tailEnd/>
          </a:ln>
          <a:effectLst/>
        </p:spPr>
        <p:txBody>
          <a:bodyPr wrap="none" lIns="90488" tIns="44450" rIns="90488" bIns="44450" anchor="ctr"/>
          <a:lstStyle/>
          <a:p>
            <a:pPr eaLnBrk="0" hangingPunct="0">
              <a:defRPr/>
            </a:pPr>
            <a:r>
              <a:rPr lang="en-US" sz="2000" b="1">
                <a:solidFill>
                  <a:schemeClr val="tx2"/>
                </a:solidFill>
                <a:effectLst>
                  <a:outerShdw blurRad="38100" dist="38100" dir="2700000" algn="tl">
                    <a:srgbClr val="000000"/>
                  </a:outerShdw>
                </a:effectLst>
                <a:latin typeface="Book Antiqua" pitchFamily="18" charset="0"/>
              </a:rPr>
              <a:t>BACLOFEN    ng / 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33425" y="771525"/>
            <a:ext cx="7726363" cy="942975"/>
          </a:xfrm>
          <a:prstGeom prst="rect">
            <a:avLst/>
          </a:prstGeom>
          <a:noFill/>
          <a:ln w="12699">
            <a:noFill/>
            <a:miter lim="800000"/>
            <a:headEnd/>
            <a:tailEnd/>
          </a:ln>
        </p:spPr>
        <p:txBody>
          <a:bodyPr lIns="90488" tIns="44450" rIns="90488" bIns="44450">
            <a:spAutoFit/>
          </a:bodyPr>
          <a:lstStyle/>
          <a:p>
            <a:pPr eaLnBrk="0" hangingPunct="0"/>
            <a:r>
              <a:rPr lang="en-US" sz="2800" b="1">
                <a:solidFill>
                  <a:srgbClr val="FFFF00"/>
                </a:solidFill>
              </a:rPr>
              <a:t>INFUSIONE  </a:t>
            </a:r>
            <a:r>
              <a:rPr lang="en-US" sz="2800" b="1">
                <a:solidFill>
                  <a:schemeClr val="hlink"/>
                </a:solidFill>
              </a:rPr>
              <a:t>INTRATECALE</a:t>
            </a:r>
            <a:r>
              <a:rPr lang="en-US" sz="2800" b="1">
                <a:solidFill>
                  <a:srgbClr val="FFFF00"/>
                </a:solidFill>
              </a:rPr>
              <a:t>  DI</a:t>
            </a:r>
          </a:p>
          <a:p>
            <a:pPr algn="l" eaLnBrk="0" hangingPunct="0"/>
            <a:r>
              <a:rPr lang="en-US" sz="2800" b="1">
                <a:solidFill>
                  <a:srgbClr val="FFFF00"/>
                </a:solidFill>
              </a:rPr>
              <a:t>		        200 mcg / die</a:t>
            </a:r>
          </a:p>
        </p:txBody>
      </p:sp>
      <p:sp>
        <p:nvSpPr>
          <p:cNvPr id="12291" name="Line 5"/>
          <p:cNvSpPr>
            <a:spLocks noChangeShapeType="1"/>
          </p:cNvSpPr>
          <p:nvPr/>
        </p:nvSpPr>
        <p:spPr bwMode="auto">
          <a:xfrm>
            <a:off x="2471738" y="2082800"/>
            <a:ext cx="12700" cy="3001963"/>
          </a:xfrm>
          <a:prstGeom prst="line">
            <a:avLst/>
          </a:prstGeom>
          <a:noFill/>
          <a:ln w="50799">
            <a:solidFill>
              <a:srgbClr val="FC0128"/>
            </a:solidFill>
            <a:round/>
            <a:headEnd/>
            <a:tailEnd/>
          </a:ln>
        </p:spPr>
        <p:txBody>
          <a:bodyPr wrap="none" anchor="ctr"/>
          <a:lstStyle/>
          <a:p>
            <a:endParaRPr lang="it-IT"/>
          </a:p>
        </p:txBody>
      </p:sp>
      <p:sp>
        <p:nvSpPr>
          <p:cNvPr id="12292" name="Line 6"/>
          <p:cNvSpPr>
            <a:spLocks noChangeShapeType="1"/>
          </p:cNvSpPr>
          <p:nvPr/>
        </p:nvSpPr>
        <p:spPr bwMode="auto">
          <a:xfrm>
            <a:off x="2484438" y="5084763"/>
            <a:ext cx="3946525" cy="0"/>
          </a:xfrm>
          <a:prstGeom prst="line">
            <a:avLst/>
          </a:prstGeom>
          <a:noFill/>
          <a:ln w="50799">
            <a:solidFill>
              <a:srgbClr val="FC0128"/>
            </a:solidFill>
            <a:round/>
            <a:headEnd/>
            <a:tailEnd/>
          </a:ln>
        </p:spPr>
        <p:txBody>
          <a:bodyPr wrap="none" anchor="ctr"/>
          <a:lstStyle/>
          <a:p>
            <a:endParaRPr lang="it-IT"/>
          </a:p>
        </p:txBody>
      </p:sp>
      <p:sp>
        <p:nvSpPr>
          <p:cNvPr id="12293" name="Line 7"/>
          <p:cNvSpPr>
            <a:spLocks noChangeShapeType="1"/>
          </p:cNvSpPr>
          <p:nvPr/>
        </p:nvSpPr>
        <p:spPr bwMode="auto">
          <a:xfrm>
            <a:off x="2430463" y="4191000"/>
            <a:ext cx="84137" cy="0"/>
          </a:xfrm>
          <a:prstGeom prst="line">
            <a:avLst/>
          </a:prstGeom>
          <a:noFill/>
          <a:ln w="50799">
            <a:solidFill>
              <a:srgbClr val="00FF00"/>
            </a:solidFill>
            <a:round/>
            <a:headEnd/>
            <a:tailEnd/>
          </a:ln>
        </p:spPr>
        <p:txBody>
          <a:bodyPr wrap="none" anchor="ctr"/>
          <a:lstStyle/>
          <a:p>
            <a:endParaRPr lang="it-IT"/>
          </a:p>
        </p:txBody>
      </p:sp>
      <p:sp>
        <p:nvSpPr>
          <p:cNvPr id="12294" name="Line 8"/>
          <p:cNvSpPr>
            <a:spLocks noChangeShapeType="1"/>
          </p:cNvSpPr>
          <p:nvPr/>
        </p:nvSpPr>
        <p:spPr bwMode="auto">
          <a:xfrm>
            <a:off x="2430463" y="3429000"/>
            <a:ext cx="84137" cy="0"/>
          </a:xfrm>
          <a:prstGeom prst="line">
            <a:avLst/>
          </a:prstGeom>
          <a:noFill/>
          <a:ln w="50799">
            <a:solidFill>
              <a:srgbClr val="00FF00"/>
            </a:solidFill>
            <a:round/>
            <a:headEnd/>
            <a:tailEnd/>
          </a:ln>
        </p:spPr>
        <p:txBody>
          <a:bodyPr wrap="none" anchor="ctr"/>
          <a:lstStyle/>
          <a:p>
            <a:endParaRPr lang="it-IT"/>
          </a:p>
        </p:txBody>
      </p:sp>
      <p:sp>
        <p:nvSpPr>
          <p:cNvPr id="12295" name="Line 9"/>
          <p:cNvSpPr>
            <a:spLocks noChangeShapeType="1"/>
          </p:cNvSpPr>
          <p:nvPr/>
        </p:nvSpPr>
        <p:spPr bwMode="auto">
          <a:xfrm>
            <a:off x="2430463" y="2743200"/>
            <a:ext cx="84137" cy="0"/>
          </a:xfrm>
          <a:prstGeom prst="line">
            <a:avLst/>
          </a:prstGeom>
          <a:noFill/>
          <a:ln w="50799">
            <a:solidFill>
              <a:srgbClr val="00FF00"/>
            </a:solidFill>
            <a:round/>
            <a:headEnd/>
            <a:tailEnd/>
          </a:ln>
        </p:spPr>
        <p:txBody>
          <a:bodyPr wrap="none" anchor="ctr"/>
          <a:lstStyle/>
          <a:p>
            <a:endParaRPr lang="it-IT"/>
          </a:p>
        </p:txBody>
      </p:sp>
      <p:sp>
        <p:nvSpPr>
          <p:cNvPr id="12296" name="Line 10"/>
          <p:cNvSpPr>
            <a:spLocks noChangeShapeType="1"/>
          </p:cNvSpPr>
          <p:nvPr/>
        </p:nvSpPr>
        <p:spPr bwMode="auto">
          <a:xfrm>
            <a:off x="2430463" y="2057400"/>
            <a:ext cx="84137" cy="0"/>
          </a:xfrm>
          <a:prstGeom prst="line">
            <a:avLst/>
          </a:prstGeom>
          <a:noFill/>
          <a:ln w="50799">
            <a:solidFill>
              <a:srgbClr val="00FF00"/>
            </a:solidFill>
            <a:round/>
            <a:headEnd/>
            <a:tailEnd/>
          </a:ln>
        </p:spPr>
        <p:txBody>
          <a:bodyPr wrap="none" anchor="ctr"/>
          <a:lstStyle/>
          <a:p>
            <a:endParaRPr lang="it-IT"/>
          </a:p>
        </p:txBody>
      </p:sp>
      <p:sp>
        <p:nvSpPr>
          <p:cNvPr id="12297" name="Line 11"/>
          <p:cNvSpPr>
            <a:spLocks noChangeShapeType="1"/>
          </p:cNvSpPr>
          <p:nvPr/>
        </p:nvSpPr>
        <p:spPr bwMode="auto">
          <a:xfrm>
            <a:off x="4503738" y="4978400"/>
            <a:ext cx="0" cy="101600"/>
          </a:xfrm>
          <a:prstGeom prst="line">
            <a:avLst/>
          </a:prstGeom>
          <a:noFill/>
          <a:ln w="50799">
            <a:solidFill>
              <a:srgbClr val="00FF00"/>
            </a:solidFill>
            <a:round/>
            <a:headEnd/>
            <a:tailEnd/>
          </a:ln>
        </p:spPr>
        <p:txBody>
          <a:bodyPr wrap="none" anchor="ctr"/>
          <a:lstStyle/>
          <a:p>
            <a:endParaRPr lang="it-IT"/>
          </a:p>
        </p:txBody>
      </p:sp>
      <p:sp>
        <p:nvSpPr>
          <p:cNvPr id="207884" name="Rectangle 12"/>
          <p:cNvSpPr>
            <a:spLocks noChangeArrowheads="1"/>
          </p:cNvSpPr>
          <p:nvPr/>
        </p:nvSpPr>
        <p:spPr bwMode="auto">
          <a:xfrm>
            <a:off x="1901825" y="4749800"/>
            <a:ext cx="320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0</a:t>
            </a:r>
          </a:p>
        </p:txBody>
      </p:sp>
      <p:sp>
        <p:nvSpPr>
          <p:cNvPr id="207885" name="Rectangle 13"/>
          <p:cNvSpPr>
            <a:spLocks noChangeArrowheads="1"/>
          </p:cNvSpPr>
          <p:nvPr/>
        </p:nvSpPr>
        <p:spPr bwMode="auto">
          <a:xfrm>
            <a:off x="1698625" y="40640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100</a:t>
            </a:r>
          </a:p>
        </p:txBody>
      </p:sp>
      <p:sp>
        <p:nvSpPr>
          <p:cNvPr id="207886" name="Rectangle 14"/>
          <p:cNvSpPr>
            <a:spLocks noChangeArrowheads="1"/>
          </p:cNvSpPr>
          <p:nvPr/>
        </p:nvSpPr>
        <p:spPr bwMode="auto">
          <a:xfrm>
            <a:off x="1698625" y="33020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200</a:t>
            </a:r>
          </a:p>
        </p:txBody>
      </p:sp>
      <p:sp>
        <p:nvSpPr>
          <p:cNvPr id="207887" name="Rectangle 15"/>
          <p:cNvSpPr>
            <a:spLocks noChangeArrowheads="1"/>
          </p:cNvSpPr>
          <p:nvPr/>
        </p:nvSpPr>
        <p:spPr bwMode="auto">
          <a:xfrm>
            <a:off x="1698625" y="26162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300</a:t>
            </a:r>
          </a:p>
        </p:txBody>
      </p:sp>
      <p:sp>
        <p:nvSpPr>
          <p:cNvPr id="207888" name="Rectangle 16"/>
          <p:cNvSpPr>
            <a:spLocks noChangeArrowheads="1"/>
          </p:cNvSpPr>
          <p:nvPr/>
        </p:nvSpPr>
        <p:spPr bwMode="auto">
          <a:xfrm>
            <a:off x="1698625" y="1930400"/>
            <a:ext cx="574675" cy="40640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2000" b="1">
                <a:solidFill>
                  <a:schemeClr val="tx2"/>
                </a:solidFill>
                <a:effectLst>
                  <a:outerShdw blurRad="38100" dist="38100" dir="2700000" algn="tl">
                    <a:srgbClr val="000000"/>
                  </a:outerShdw>
                </a:effectLst>
                <a:latin typeface="Book Antiqua" pitchFamily="18" charset="0"/>
              </a:rPr>
              <a:t>400</a:t>
            </a:r>
          </a:p>
        </p:txBody>
      </p:sp>
      <p:sp>
        <p:nvSpPr>
          <p:cNvPr id="12303" name="Line 17"/>
          <p:cNvSpPr>
            <a:spLocks noChangeShapeType="1"/>
          </p:cNvSpPr>
          <p:nvPr/>
        </p:nvSpPr>
        <p:spPr bwMode="auto">
          <a:xfrm flipV="1">
            <a:off x="3014663" y="4927600"/>
            <a:ext cx="0" cy="127000"/>
          </a:xfrm>
          <a:prstGeom prst="line">
            <a:avLst/>
          </a:prstGeom>
          <a:noFill/>
          <a:ln w="50799">
            <a:solidFill>
              <a:schemeClr val="tx1"/>
            </a:solidFill>
            <a:round/>
            <a:headEnd/>
            <a:tailEnd/>
          </a:ln>
        </p:spPr>
        <p:txBody>
          <a:bodyPr wrap="none" anchor="ctr"/>
          <a:lstStyle/>
          <a:p>
            <a:endParaRPr lang="it-IT"/>
          </a:p>
        </p:txBody>
      </p:sp>
      <p:sp>
        <p:nvSpPr>
          <p:cNvPr id="12304" name="Line 18"/>
          <p:cNvSpPr>
            <a:spLocks noChangeShapeType="1"/>
          </p:cNvSpPr>
          <p:nvPr/>
        </p:nvSpPr>
        <p:spPr bwMode="auto">
          <a:xfrm flipV="1">
            <a:off x="3827463" y="4927600"/>
            <a:ext cx="0" cy="127000"/>
          </a:xfrm>
          <a:prstGeom prst="line">
            <a:avLst/>
          </a:prstGeom>
          <a:noFill/>
          <a:ln w="50799">
            <a:solidFill>
              <a:schemeClr val="tx1"/>
            </a:solidFill>
            <a:round/>
            <a:headEnd/>
            <a:tailEnd/>
          </a:ln>
        </p:spPr>
        <p:txBody>
          <a:bodyPr wrap="none" anchor="ctr"/>
          <a:lstStyle/>
          <a:p>
            <a:endParaRPr lang="it-IT"/>
          </a:p>
        </p:txBody>
      </p:sp>
      <p:sp>
        <p:nvSpPr>
          <p:cNvPr id="12305" name="Line 19"/>
          <p:cNvSpPr>
            <a:spLocks noChangeShapeType="1"/>
          </p:cNvSpPr>
          <p:nvPr/>
        </p:nvSpPr>
        <p:spPr bwMode="auto">
          <a:xfrm>
            <a:off x="3040063" y="4953000"/>
            <a:ext cx="762000" cy="0"/>
          </a:xfrm>
          <a:prstGeom prst="line">
            <a:avLst/>
          </a:prstGeom>
          <a:noFill/>
          <a:ln w="50799">
            <a:solidFill>
              <a:schemeClr val="tx1"/>
            </a:solidFill>
            <a:round/>
            <a:headEnd/>
            <a:tailEnd/>
          </a:ln>
        </p:spPr>
        <p:txBody>
          <a:bodyPr wrap="none" anchor="ctr"/>
          <a:lstStyle/>
          <a:p>
            <a:endParaRPr lang="it-IT"/>
          </a:p>
        </p:txBody>
      </p:sp>
      <p:sp>
        <p:nvSpPr>
          <p:cNvPr id="12306" name="Line 20"/>
          <p:cNvSpPr>
            <a:spLocks noChangeShapeType="1"/>
          </p:cNvSpPr>
          <p:nvPr/>
        </p:nvSpPr>
        <p:spPr bwMode="auto">
          <a:xfrm flipV="1">
            <a:off x="5160963" y="2514600"/>
            <a:ext cx="0" cy="2565400"/>
          </a:xfrm>
          <a:prstGeom prst="line">
            <a:avLst/>
          </a:prstGeom>
          <a:noFill/>
          <a:ln w="50800">
            <a:solidFill>
              <a:srgbClr val="FFFF00"/>
            </a:solidFill>
            <a:round/>
            <a:headEnd/>
            <a:tailEnd/>
          </a:ln>
        </p:spPr>
        <p:txBody>
          <a:bodyPr wrap="none" anchor="ctr"/>
          <a:lstStyle/>
          <a:p>
            <a:endParaRPr lang="it-IT"/>
          </a:p>
        </p:txBody>
      </p:sp>
      <p:sp>
        <p:nvSpPr>
          <p:cNvPr id="12307" name="Line 21"/>
          <p:cNvSpPr>
            <a:spLocks noChangeShapeType="1"/>
          </p:cNvSpPr>
          <p:nvPr/>
        </p:nvSpPr>
        <p:spPr bwMode="auto">
          <a:xfrm flipV="1">
            <a:off x="5926138" y="2489200"/>
            <a:ext cx="0" cy="2565400"/>
          </a:xfrm>
          <a:prstGeom prst="line">
            <a:avLst/>
          </a:prstGeom>
          <a:noFill/>
          <a:ln w="50800">
            <a:solidFill>
              <a:srgbClr val="FFFF00"/>
            </a:solidFill>
            <a:round/>
            <a:headEnd/>
            <a:tailEnd/>
          </a:ln>
        </p:spPr>
        <p:txBody>
          <a:bodyPr wrap="none" anchor="ctr"/>
          <a:lstStyle/>
          <a:p>
            <a:endParaRPr lang="it-IT"/>
          </a:p>
        </p:txBody>
      </p:sp>
      <p:sp>
        <p:nvSpPr>
          <p:cNvPr id="12308" name="Line 22"/>
          <p:cNvSpPr>
            <a:spLocks noChangeShapeType="1"/>
          </p:cNvSpPr>
          <p:nvPr/>
        </p:nvSpPr>
        <p:spPr bwMode="auto">
          <a:xfrm>
            <a:off x="5138738" y="2514600"/>
            <a:ext cx="762000" cy="0"/>
          </a:xfrm>
          <a:prstGeom prst="line">
            <a:avLst/>
          </a:prstGeom>
          <a:noFill/>
          <a:ln w="50800">
            <a:solidFill>
              <a:srgbClr val="FFFF00"/>
            </a:solidFill>
            <a:round/>
            <a:headEnd/>
            <a:tailEnd/>
          </a:ln>
        </p:spPr>
        <p:txBody>
          <a:bodyPr wrap="none" anchor="ctr"/>
          <a:lstStyle/>
          <a:p>
            <a:endParaRPr lang="it-IT"/>
          </a:p>
        </p:txBody>
      </p:sp>
      <p:sp>
        <p:nvSpPr>
          <p:cNvPr id="12309" name="Rectangle 23"/>
          <p:cNvSpPr>
            <a:spLocks noChangeArrowheads="1"/>
          </p:cNvSpPr>
          <p:nvPr/>
        </p:nvSpPr>
        <p:spPr bwMode="auto">
          <a:xfrm>
            <a:off x="2781300" y="5207000"/>
            <a:ext cx="1230313" cy="393700"/>
          </a:xfrm>
          <a:prstGeom prst="rect">
            <a:avLst/>
          </a:prstGeom>
          <a:noFill/>
          <a:ln w="12699">
            <a:noFill/>
            <a:miter lim="800000"/>
            <a:headEnd/>
            <a:tailEnd/>
          </a:ln>
        </p:spPr>
        <p:txBody>
          <a:bodyPr wrap="none" lIns="90488" tIns="44450" rIns="90488" bIns="44450">
            <a:spAutoFit/>
          </a:bodyPr>
          <a:lstStyle/>
          <a:p>
            <a:pPr algn="l" eaLnBrk="0" hangingPunct="0"/>
            <a:r>
              <a:rPr lang="en-US" sz="2000" b="1">
                <a:solidFill>
                  <a:schemeClr val="tx2"/>
                </a:solidFill>
              </a:rPr>
              <a:t>PLASMA</a:t>
            </a:r>
          </a:p>
        </p:txBody>
      </p:sp>
      <p:sp>
        <p:nvSpPr>
          <p:cNvPr id="12310" name="Rectangle 24"/>
          <p:cNvSpPr>
            <a:spLocks noChangeArrowheads="1"/>
          </p:cNvSpPr>
          <p:nvPr/>
        </p:nvSpPr>
        <p:spPr bwMode="auto">
          <a:xfrm>
            <a:off x="5219700" y="5207000"/>
            <a:ext cx="658813" cy="393700"/>
          </a:xfrm>
          <a:prstGeom prst="rect">
            <a:avLst/>
          </a:prstGeom>
          <a:noFill/>
          <a:ln w="12699">
            <a:noFill/>
            <a:miter lim="800000"/>
            <a:headEnd/>
            <a:tailEnd/>
          </a:ln>
        </p:spPr>
        <p:txBody>
          <a:bodyPr wrap="none" lIns="90488" tIns="44450" rIns="90488" bIns="44450">
            <a:spAutoFit/>
          </a:bodyPr>
          <a:lstStyle/>
          <a:p>
            <a:pPr algn="l" eaLnBrk="0" hangingPunct="0"/>
            <a:r>
              <a:rPr lang="en-US" sz="2000" b="1">
                <a:solidFill>
                  <a:schemeClr val="tx2"/>
                </a:solidFill>
              </a:rPr>
              <a:t>CSF</a:t>
            </a:r>
          </a:p>
        </p:txBody>
      </p:sp>
      <p:sp>
        <p:nvSpPr>
          <p:cNvPr id="207897" name="Rectangle 25"/>
          <p:cNvSpPr>
            <a:spLocks noChangeArrowheads="1"/>
          </p:cNvSpPr>
          <p:nvPr/>
        </p:nvSpPr>
        <p:spPr bwMode="auto">
          <a:xfrm rot="16200000">
            <a:off x="-126206" y="3382169"/>
            <a:ext cx="2959100" cy="325438"/>
          </a:xfrm>
          <a:prstGeom prst="rect">
            <a:avLst/>
          </a:prstGeom>
          <a:noFill/>
          <a:ln w="12699">
            <a:solidFill>
              <a:schemeClr val="tx1"/>
            </a:solidFill>
            <a:miter lim="800000"/>
            <a:headEnd/>
            <a:tailEnd/>
          </a:ln>
          <a:effectLst/>
        </p:spPr>
        <p:txBody>
          <a:bodyPr wrap="none" lIns="90488" tIns="44450" rIns="90488" bIns="44450" anchor="ctr"/>
          <a:lstStyle/>
          <a:p>
            <a:pPr eaLnBrk="0" hangingPunct="0">
              <a:defRPr/>
            </a:pPr>
            <a:r>
              <a:rPr lang="en-US" sz="2000" b="1">
                <a:solidFill>
                  <a:schemeClr val="tx2"/>
                </a:solidFill>
                <a:effectLst>
                  <a:outerShdw blurRad="38100" dist="38100" dir="2700000" algn="tl">
                    <a:srgbClr val="000000"/>
                  </a:outerShdw>
                </a:effectLst>
                <a:latin typeface="Book Antiqua" pitchFamily="18" charset="0"/>
              </a:rPr>
              <a:t>BACLOFEN   ng / 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FFFF00"/>
                </a:solidFill>
                <a:effectLst/>
              </a:rPr>
              <a:t>TERAPIA INTRATECALE</a:t>
            </a:r>
            <a:endParaRPr lang="it-IT" b="1" smtClean="0">
              <a:solidFill>
                <a:srgbClr val="FFFF00"/>
              </a:solidFill>
              <a:effectLst/>
            </a:endParaRPr>
          </a:p>
        </p:txBody>
      </p:sp>
      <p:sp>
        <p:nvSpPr>
          <p:cNvPr id="245763" name="Rectangle 3"/>
          <p:cNvSpPr>
            <a:spLocks noGrp="1" noChangeArrowheads="1"/>
          </p:cNvSpPr>
          <p:nvPr>
            <p:ph type="body" idx="1"/>
          </p:nvPr>
        </p:nvSpPr>
        <p:spPr/>
        <p:txBody>
          <a:bodyPr/>
          <a:lstStyle/>
          <a:p>
            <a:pPr eaLnBrk="1" hangingPunct="1">
              <a:lnSpc>
                <a:spcPct val="80000"/>
              </a:lnSpc>
              <a:defRPr/>
            </a:pPr>
            <a:r>
              <a:rPr lang="it-IT" sz="2400" b="1" smtClean="0">
                <a:solidFill>
                  <a:schemeClr val="hlink"/>
                </a:solidFill>
                <a:effectLst/>
              </a:rPr>
              <a:t>1980:</a:t>
            </a:r>
            <a:r>
              <a:rPr lang="it-IT" sz="2400" b="1" smtClean="0">
                <a:effectLst/>
              </a:rPr>
              <a:t> Leland Albright propone per la prima volta la tecnica di infusione di baclofen nello spazio intratecale. </a:t>
            </a:r>
          </a:p>
          <a:p>
            <a:pPr eaLnBrk="1" hangingPunct="1">
              <a:lnSpc>
                <a:spcPct val="80000"/>
              </a:lnSpc>
              <a:defRPr/>
            </a:pPr>
            <a:r>
              <a:rPr lang="it-IT" sz="2400" b="1" smtClean="0">
                <a:solidFill>
                  <a:schemeClr val="hlink"/>
                </a:solidFill>
                <a:effectLst/>
              </a:rPr>
              <a:t>1982:</a:t>
            </a:r>
            <a:r>
              <a:rPr lang="it-IT" sz="2400" b="1" smtClean="0">
                <a:effectLst/>
              </a:rPr>
              <a:t> primo impianto clinico di una pompa programmabile della Medtronic.</a:t>
            </a:r>
          </a:p>
          <a:p>
            <a:pPr eaLnBrk="1" hangingPunct="1">
              <a:lnSpc>
                <a:spcPct val="80000"/>
              </a:lnSpc>
              <a:defRPr/>
            </a:pPr>
            <a:r>
              <a:rPr lang="it-IT" sz="2400" b="1" smtClean="0">
                <a:solidFill>
                  <a:schemeClr val="hlink"/>
                </a:solidFill>
                <a:effectLst/>
              </a:rPr>
              <a:t>1984:</a:t>
            </a:r>
            <a:r>
              <a:rPr lang="it-IT" sz="2400" b="1" smtClean="0">
                <a:effectLst/>
              </a:rPr>
              <a:t> dimostrata efficacia della terapia con baclofen intratecale	in adulti con spasticità derivante da lesioni spinali [Penn e Kroin, 1989].</a:t>
            </a:r>
          </a:p>
          <a:p>
            <a:pPr eaLnBrk="1" hangingPunct="1">
              <a:lnSpc>
                <a:spcPct val="80000"/>
              </a:lnSpc>
              <a:defRPr/>
            </a:pPr>
            <a:r>
              <a:rPr lang="it-IT" sz="2400" b="1" smtClean="0">
                <a:solidFill>
                  <a:schemeClr val="hlink"/>
                </a:solidFill>
                <a:effectLst/>
              </a:rPr>
              <a:t>1996:</a:t>
            </a:r>
            <a:r>
              <a:rPr lang="it-IT" sz="2400" b="1" smtClean="0">
                <a:solidFill>
                  <a:srgbClr val="FFFF00"/>
                </a:solidFill>
                <a:effectLst/>
              </a:rPr>
              <a:t> il baclofen è l’unico agente intratecale  validato dalla Food and Drug Administration disponibile per il controllo della spasticità</a:t>
            </a:r>
            <a:r>
              <a:rPr lang="it-IT" sz="2400" b="1" smtClean="0">
                <a:solidFill>
                  <a:srgbClr val="FFFF00"/>
                </a:solidFill>
              </a:rPr>
              <a:t> di origine cerebrale e midollare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685800" y="404813"/>
            <a:ext cx="7270750" cy="1800225"/>
          </a:xfrm>
        </p:spPr>
        <p:txBody>
          <a:bodyPr/>
          <a:lstStyle/>
          <a:p>
            <a:pPr eaLnBrk="1" hangingPunct="1">
              <a:defRPr/>
            </a:pPr>
            <a:r>
              <a:rPr lang="it-IT" sz="3600" b="1" smtClean="0">
                <a:solidFill>
                  <a:srgbClr val="FFFF00"/>
                </a:solidFill>
              </a:rPr>
              <a:t>Chi può beneficiare della terapia intratecale con baclofen (ITB)?</a:t>
            </a:r>
            <a:endParaRPr lang="it-IT" sz="4000" b="1" smtClean="0">
              <a:solidFill>
                <a:srgbClr val="FFFF00"/>
              </a:solidFill>
            </a:endParaRPr>
          </a:p>
        </p:txBody>
      </p:sp>
      <p:sp>
        <p:nvSpPr>
          <p:cNvPr id="172035" name="Rectangle 3"/>
          <p:cNvSpPr>
            <a:spLocks noGrp="1" noChangeArrowheads="1"/>
          </p:cNvSpPr>
          <p:nvPr>
            <p:ph type="subTitle" idx="1"/>
          </p:nvPr>
        </p:nvSpPr>
        <p:spPr>
          <a:xfrm>
            <a:off x="755650" y="2420938"/>
            <a:ext cx="7920038" cy="3217862"/>
          </a:xfrm>
        </p:spPr>
        <p:txBody>
          <a:bodyPr/>
          <a:lstStyle/>
          <a:p>
            <a:pPr algn="l" eaLnBrk="1" hangingPunct="1">
              <a:lnSpc>
                <a:spcPct val="80000"/>
              </a:lnSpc>
              <a:buFont typeface="Wingdings" pitchFamily="2" charset="2"/>
              <a:buChar char="n"/>
              <a:defRPr/>
            </a:pPr>
            <a:r>
              <a:rPr lang="it-IT" smtClean="0"/>
              <a:t>  </a:t>
            </a:r>
            <a:r>
              <a:rPr lang="it-IT" sz="2800" b="1" smtClean="0">
                <a:effectLst/>
              </a:rPr>
              <a:t>Risultati inefficaci od effetti collaterali</a:t>
            </a:r>
          </a:p>
          <a:p>
            <a:pPr algn="l" eaLnBrk="1" hangingPunct="1">
              <a:lnSpc>
                <a:spcPct val="80000"/>
              </a:lnSpc>
              <a:defRPr/>
            </a:pPr>
            <a:r>
              <a:rPr lang="it-IT" sz="2800" b="1" smtClean="0">
                <a:effectLst/>
              </a:rPr>
              <a:t>    con la terapia orale </a:t>
            </a:r>
          </a:p>
          <a:p>
            <a:pPr algn="l" eaLnBrk="1" hangingPunct="1">
              <a:lnSpc>
                <a:spcPct val="80000"/>
              </a:lnSpc>
              <a:buFont typeface="Wingdings" pitchFamily="2" charset="2"/>
              <a:buChar char="n"/>
              <a:defRPr/>
            </a:pPr>
            <a:r>
              <a:rPr lang="it-IT" sz="2800" b="1" smtClean="0">
                <a:effectLst/>
              </a:rPr>
              <a:t>  Spasticità o spasmi che interferiscono</a:t>
            </a:r>
          </a:p>
          <a:p>
            <a:pPr algn="l" eaLnBrk="1" hangingPunct="1">
              <a:lnSpc>
                <a:spcPct val="80000"/>
              </a:lnSpc>
              <a:defRPr/>
            </a:pPr>
            <a:r>
              <a:rPr lang="it-IT" sz="2800" b="1" smtClean="0">
                <a:effectLst/>
              </a:rPr>
              <a:t>    con le attività della vita quotidiana </a:t>
            </a:r>
          </a:p>
          <a:p>
            <a:pPr algn="l" eaLnBrk="1" hangingPunct="1">
              <a:lnSpc>
                <a:spcPct val="80000"/>
              </a:lnSpc>
              <a:buFont typeface="Wingdings" pitchFamily="2" charset="2"/>
              <a:buChar char="n"/>
              <a:defRPr/>
            </a:pPr>
            <a:r>
              <a:rPr lang="it-IT" sz="2800" b="1" smtClean="0">
                <a:effectLst/>
              </a:rPr>
              <a:t>  Spasticità o spasmi che interferiscono</a:t>
            </a:r>
          </a:p>
          <a:p>
            <a:pPr algn="l" eaLnBrk="1" hangingPunct="1">
              <a:lnSpc>
                <a:spcPct val="80000"/>
              </a:lnSpc>
              <a:defRPr/>
            </a:pPr>
            <a:r>
              <a:rPr lang="it-IT" sz="2800" b="1" smtClean="0">
                <a:effectLst/>
              </a:rPr>
              <a:t>    con i posizionamenti/trasferimenti </a:t>
            </a:r>
          </a:p>
          <a:p>
            <a:pPr algn="l" eaLnBrk="1" hangingPunct="1">
              <a:lnSpc>
                <a:spcPct val="80000"/>
              </a:lnSpc>
              <a:buFont typeface="Wingdings" pitchFamily="2" charset="2"/>
              <a:buChar char="n"/>
              <a:defRPr/>
            </a:pPr>
            <a:r>
              <a:rPr lang="it-IT" sz="2800" b="1" smtClean="0">
                <a:solidFill>
                  <a:schemeClr val="folHlink"/>
                </a:solidFill>
                <a:effectLst/>
              </a:rPr>
              <a:t>  </a:t>
            </a:r>
            <a:r>
              <a:rPr lang="it-IT" sz="2800" b="1" smtClean="0">
                <a:solidFill>
                  <a:schemeClr val="hlink"/>
                </a:solidFill>
                <a:effectLst/>
              </a:rPr>
              <a:t>Dolore secondario alla spasticità</a:t>
            </a:r>
            <a:r>
              <a:rPr lang="it-IT" smtClean="0">
                <a:solidFill>
                  <a:schemeClr val="hlink"/>
                </a:solidFill>
                <a:effectLst/>
              </a:rPr>
              <a:t> </a:t>
            </a:r>
          </a:p>
          <a:p>
            <a:pPr eaLnBrk="1" hangingPunct="1">
              <a:lnSpc>
                <a:spcPct val="80000"/>
              </a:lnSpc>
              <a:defRPr/>
            </a:pPr>
            <a:endParaRPr lang="it-IT" smtClean="0">
              <a:solidFill>
                <a:schemeClr val="hlink"/>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defRPr/>
            </a:pPr>
            <a:r>
              <a:rPr lang="en-US" sz="3600" b="1">
                <a:solidFill>
                  <a:srgbClr val="FFFF00"/>
                </a:solidFill>
                <a:effectLst>
                  <a:outerShdw blurRad="38100" dist="38100" dir="2700000" algn="tl">
                    <a:srgbClr val="000000"/>
                  </a:outerShdw>
                </a:effectLst>
              </a:rPr>
              <a:t>“Withdrawal Baclofen Syndrome”</a:t>
            </a:r>
          </a:p>
        </p:txBody>
      </p:sp>
      <p:sp>
        <p:nvSpPr>
          <p:cNvPr id="15363" name="Rectangle 5"/>
          <p:cNvSpPr>
            <a:spLocks noChangeArrowheads="1"/>
          </p:cNvSpPr>
          <p:nvPr/>
        </p:nvSpPr>
        <p:spPr bwMode="auto">
          <a:xfrm>
            <a:off x="1619250" y="1600200"/>
            <a:ext cx="6265863" cy="4495800"/>
          </a:xfrm>
          <a:prstGeom prst="rect">
            <a:avLst/>
          </a:prstGeom>
          <a:noFill/>
          <a:ln w="9525">
            <a:noFill/>
            <a:miter lim="800000"/>
            <a:headEnd/>
            <a:tailEnd/>
          </a:ln>
        </p:spPr>
        <p:txBody>
          <a:bodyPr/>
          <a:lstStyle/>
          <a:p>
            <a:pPr marL="533400" indent="-533400">
              <a:spcBef>
                <a:spcPct val="20000"/>
              </a:spcBef>
              <a:buClr>
                <a:schemeClr val="hlink"/>
              </a:buClr>
              <a:buSzPct val="65000"/>
              <a:buFont typeface="Wingdings" pitchFamily="2" charset="2"/>
              <a:buNone/>
            </a:pPr>
            <a:r>
              <a:rPr lang="en-US" sz="2400" b="1"/>
              <a:t>Sintomatologia</a:t>
            </a:r>
          </a:p>
          <a:p>
            <a:pPr marL="533400" indent="-533400">
              <a:spcBef>
                <a:spcPct val="20000"/>
              </a:spcBef>
              <a:buClr>
                <a:schemeClr val="hlink"/>
              </a:buClr>
              <a:buSzPct val="65000"/>
              <a:buFont typeface="Wingdings" pitchFamily="2" charset="2"/>
              <a:buNone/>
            </a:pPr>
            <a:endParaRPr lang="en-US" sz="2400" b="1"/>
          </a:p>
          <a:p>
            <a:pPr marL="533400" indent="-533400" algn="l">
              <a:spcBef>
                <a:spcPct val="20000"/>
              </a:spcBef>
              <a:buClr>
                <a:schemeClr val="hlink"/>
              </a:buClr>
              <a:buSzPct val="65000"/>
              <a:buFont typeface="Wingdings" pitchFamily="2" charset="2"/>
              <a:buChar char="n"/>
            </a:pPr>
            <a:r>
              <a:rPr lang="en-US" sz="2400" b="1"/>
              <a:t>Peggioramento spasticità</a:t>
            </a:r>
          </a:p>
          <a:p>
            <a:pPr marL="533400" indent="-533400" algn="l">
              <a:spcBef>
                <a:spcPct val="20000"/>
              </a:spcBef>
              <a:buClr>
                <a:schemeClr val="hlink"/>
              </a:buClr>
              <a:buSzPct val="65000"/>
              <a:buFont typeface="Wingdings" pitchFamily="2" charset="2"/>
              <a:buChar char="n"/>
            </a:pPr>
            <a:r>
              <a:rPr lang="en-US" sz="2400" b="1"/>
              <a:t>Distonia</a:t>
            </a:r>
          </a:p>
          <a:p>
            <a:pPr marL="533400" indent="-533400" algn="l">
              <a:spcBef>
                <a:spcPct val="20000"/>
              </a:spcBef>
              <a:buClr>
                <a:schemeClr val="hlink"/>
              </a:buClr>
              <a:buSzPct val="65000"/>
              <a:buFont typeface="Wingdings" pitchFamily="2" charset="2"/>
              <a:buChar char="n"/>
            </a:pPr>
            <a:r>
              <a:rPr lang="en-US" sz="2400" b="1"/>
              <a:t>Mioclono</a:t>
            </a:r>
          </a:p>
          <a:p>
            <a:pPr marL="533400" indent="-533400" algn="l">
              <a:spcBef>
                <a:spcPct val="20000"/>
              </a:spcBef>
              <a:buClr>
                <a:schemeClr val="hlink"/>
              </a:buClr>
              <a:buSzPct val="65000"/>
              <a:buFont typeface="Wingdings" pitchFamily="2" charset="2"/>
              <a:buChar char="n"/>
            </a:pPr>
            <a:r>
              <a:rPr lang="en-US" sz="2400" b="1"/>
              <a:t>Tachicardia</a:t>
            </a:r>
          </a:p>
          <a:p>
            <a:pPr marL="533400" indent="-533400" algn="l">
              <a:spcBef>
                <a:spcPct val="20000"/>
              </a:spcBef>
              <a:buClr>
                <a:schemeClr val="hlink"/>
              </a:buClr>
              <a:buSzPct val="65000"/>
              <a:buFont typeface="Wingdings" pitchFamily="2" charset="2"/>
              <a:buChar char="n"/>
            </a:pPr>
            <a:r>
              <a:rPr lang="en-US" sz="2400" b="1"/>
              <a:t>Iper/Ipotensione</a:t>
            </a:r>
          </a:p>
          <a:p>
            <a:pPr marL="533400" indent="-533400" algn="l">
              <a:spcBef>
                <a:spcPct val="20000"/>
              </a:spcBef>
              <a:buClr>
                <a:schemeClr val="hlink"/>
              </a:buClr>
              <a:buSzPct val="65000"/>
              <a:buFont typeface="Wingdings" pitchFamily="2" charset="2"/>
              <a:buChar char="n"/>
            </a:pPr>
            <a:r>
              <a:rPr lang="en-US" sz="2400" b="1"/>
              <a:t>Epilessia</a:t>
            </a:r>
          </a:p>
          <a:p>
            <a:pPr marL="533400" indent="-533400" algn="l">
              <a:spcBef>
                <a:spcPct val="20000"/>
              </a:spcBef>
              <a:buClr>
                <a:schemeClr val="hlink"/>
              </a:buClr>
              <a:buSzPct val="65000"/>
              <a:buFont typeface="Wingdings" pitchFamily="2" charset="2"/>
              <a:buChar char="n"/>
            </a:pPr>
            <a:r>
              <a:rPr lang="en-US" sz="2400" b="1">
                <a:solidFill>
                  <a:schemeClr val="hlink"/>
                </a:solidFill>
              </a:rPr>
              <a:t>Sindrome Iperpiretica Maligna</a:t>
            </a:r>
          </a:p>
          <a:p>
            <a:pPr marL="533400" indent="-533400" algn="l">
              <a:spcBef>
                <a:spcPct val="20000"/>
              </a:spcBef>
              <a:buClr>
                <a:schemeClr val="hlink"/>
              </a:buClr>
              <a:buSzPct val="65000"/>
              <a:buFont typeface="Wingdings" pitchFamily="2" charset="2"/>
              <a:buChar char="n"/>
            </a:pPr>
            <a:endParaRPr lang="en-US"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it-IT" sz="3600" b="1" smtClean="0">
                <a:solidFill>
                  <a:srgbClr val="FFFF00"/>
                </a:solidFill>
                <a:effectLst/>
              </a:rPr>
              <a:t>ITB e TOLLERANZA</a:t>
            </a:r>
          </a:p>
        </p:txBody>
      </p:sp>
      <p:sp>
        <p:nvSpPr>
          <p:cNvPr id="16387" name="Rectangle 3"/>
          <p:cNvSpPr>
            <a:spLocks noGrp="1" noChangeArrowheads="1"/>
          </p:cNvSpPr>
          <p:nvPr>
            <p:ph type="body" idx="1"/>
          </p:nvPr>
        </p:nvSpPr>
        <p:spPr/>
        <p:txBody>
          <a:bodyPr/>
          <a:lstStyle/>
          <a:p>
            <a:pPr algn="ctr" eaLnBrk="1" hangingPunct="1">
              <a:buFont typeface="Wingdings" pitchFamily="2" charset="2"/>
              <a:buNone/>
            </a:pPr>
            <a:r>
              <a:rPr lang="it-IT" sz="2400" b="1" smtClean="0">
                <a:solidFill>
                  <a:schemeClr val="hlink"/>
                </a:solidFill>
                <a:effectLst/>
              </a:rPr>
              <a:t>DEFINIZIONE</a:t>
            </a:r>
          </a:p>
          <a:p>
            <a:pPr algn="ctr" eaLnBrk="1" hangingPunct="1">
              <a:buFont typeface="Wingdings" pitchFamily="2" charset="2"/>
              <a:buNone/>
            </a:pPr>
            <a:endParaRPr lang="it-IT" sz="2400" b="1" smtClean="0">
              <a:solidFill>
                <a:schemeClr val="hlink"/>
              </a:solidFill>
              <a:effectLst/>
            </a:endParaRPr>
          </a:p>
          <a:p>
            <a:pPr algn="ctr" eaLnBrk="1" hangingPunct="1">
              <a:buFont typeface="Wingdings" pitchFamily="2" charset="2"/>
              <a:buNone/>
            </a:pPr>
            <a:r>
              <a:rPr lang="it-IT" sz="2400" b="1" smtClean="0">
                <a:effectLst/>
              </a:rPr>
              <a:t>Per “tolleranza “ si intende la necessità di aumentare, con il passare del tempo, la dose di baclofen per mantenere lo stesso effetto terapeutico (controllo della spasticità)</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476375" y="1196975"/>
            <a:ext cx="6119813" cy="3081338"/>
          </a:xfrm>
          <a:prstGeom prst="rect">
            <a:avLst/>
          </a:prstGeom>
          <a:noFill/>
          <a:ln w="9525" algn="ctr">
            <a:noFill/>
            <a:miter lim="800000"/>
            <a:headEnd/>
            <a:tailEnd/>
          </a:ln>
        </p:spPr>
        <p:txBody>
          <a:bodyPr>
            <a:spAutoFit/>
          </a:bodyPr>
          <a:lstStyle/>
          <a:p>
            <a:r>
              <a:rPr lang="it-IT" sz="2800" b="1"/>
              <a:t>Non si può parlare di tolleranza ma più appropriatamente di ricerca della dose ottimale per il singolo paziente quando le modifiche incrementali del dosaggio avvengono nei primi 12-18 mesi dall’impianto</a:t>
            </a:r>
          </a:p>
        </p:txBody>
      </p:sp>
      <p:sp>
        <p:nvSpPr>
          <p:cNvPr id="17411" name="Rectangle 6"/>
          <p:cNvSpPr>
            <a:spLocks noChangeArrowheads="1"/>
          </p:cNvSpPr>
          <p:nvPr/>
        </p:nvSpPr>
        <p:spPr bwMode="auto">
          <a:xfrm>
            <a:off x="3635375" y="5445125"/>
            <a:ext cx="4752975" cy="914400"/>
          </a:xfrm>
          <a:prstGeom prst="rect">
            <a:avLst/>
          </a:prstGeom>
          <a:solidFill>
            <a:schemeClr val="bg1"/>
          </a:solidFill>
          <a:ln w="38100" algn="ctr">
            <a:solidFill>
              <a:schemeClr val="tx1"/>
            </a:solidFill>
            <a:miter lim="800000"/>
            <a:headEnd/>
            <a:tailEnd/>
          </a:ln>
        </p:spPr>
        <p:txBody>
          <a:bodyPr wrap="none" anchor="ctr"/>
          <a:lstStyle/>
          <a:p>
            <a:r>
              <a:rPr lang="it-IT" b="1">
                <a:solidFill>
                  <a:srgbClr val="FFFF00"/>
                </a:solidFill>
              </a:rPr>
              <a:t>Heetla HW et al. Spinal Cord, 47, 2009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692150"/>
            <a:ext cx="8291512" cy="3600450"/>
          </a:xfrm>
        </p:spPr>
        <p:txBody>
          <a:bodyPr/>
          <a:lstStyle/>
          <a:p>
            <a:pPr eaLnBrk="1" hangingPunct="1"/>
            <a:r>
              <a:rPr lang="it-IT" sz="3200" b="1" smtClean="0">
                <a:solidFill>
                  <a:schemeClr val="tx1"/>
                </a:solidFill>
                <a:effectLst/>
              </a:rPr>
              <a:t>Definizione di Heetla HW per tolleranza:</a:t>
            </a:r>
            <a:br>
              <a:rPr lang="it-IT" sz="3200" b="1" smtClean="0">
                <a:solidFill>
                  <a:schemeClr val="tx1"/>
                </a:solidFill>
                <a:effectLst/>
              </a:rPr>
            </a:br>
            <a:r>
              <a:rPr lang="it-IT" sz="3200" b="1" smtClean="0">
                <a:solidFill>
                  <a:schemeClr val="tx1"/>
                </a:solidFill>
                <a:effectLst/>
              </a:rPr>
              <a:t>un aumento della dose maggiore di 100 microgrammi all’anno</a:t>
            </a:r>
          </a:p>
        </p:txBody>
      </p:sp>
      <p:sp>
        <p:nvSpPr>
          <p:cNvPr id="18435" name="Rectangle 6"/>
          <p:cNvSpPr>
            <a:spLocks noChangeArrowheads="1"/>
          </p:cNvSpPr>
          <p:nvPr/>
        </p:nvSpPr>
        <p:spPr bwMode="auto">
          <a:xfrm>
            <a:off x="3635375" y="5445125"/>
            <a:ext cx="4752975" cy="914400"/>
          </a:xfrm>
          <a:prstGeom prst="rect">
            <a:avLst/>
          </a:prstGeom>
          <a:solidFill>
            <a:schemeClr val="bg1"/>
          </a:solidFill>
          <a:ln w="38100" algn="ctr">
            <a:solidFill>
              <a:schemeClr val="tx1"/>
            </a:solidFill>
            <a:miter lim="800000"/>
            <a:headEnd/>
            <a:tailEnd/>
          </a:ln>
        </p:spPr>
        <p:txBody>
          <a:bodyPr wrap="none" anchor="ctr"/>
          <a:lstStyle/>
          <a:p>
            <a:r>
              <a:rPr lang="it-IT" b="1">
                <a:solidFill>
                  <a:srgbClr val="FFFF00"/>
                </a:solidFill>
              </a:rPr>
              <a:t>Heetla HW et al. Spinal Cord, 47, 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sz="4000" b="1" smtClean="0">
                <a:solidFill>
                  <a:srgbClr val="FFFF00"/>
                </a:solidFill>
                <a:effectLst/>
              </a:rPr>
              <a:t>Trattamento della tolleranza</a:t>
            </a:r>
          </a:p>
        </p:txBody>
      </p:sp>
      <p:sp>
        <p:nvSpPr>
          <p:cNvPr id="19459" name="Rectangle 3"/>
          <p:cNvSpPr>
            <a:spLocks noGrp="1" noChangeArrowheads="1"/>
          </p:cNvSpPr>
          <p:nvPr>
            <p:ph type="body" idx="1"/>
          </p:nvPr>
        </p:nvSpPr>
        <p:spPr/>
        <p:txBody>
          <a:bodyPr/>
          <a:lstStyle/>
          <a:p>
            <a:pPr eaLnBrk="1" hangingPunct="1">
              <a:lnSpc>
                <a:spcPct val="90000"/>
              </a:lnSpc>
              <a:buFont typeface="Wingdings" pitchFamily="2" charset="2"/>
              <a:buNone/>
            </a:pPr>
            <a:r>
              <a:rPr lang="it-IT" sz="2400" b="1" smtClean="0">
                <a:solidFill>
                  <a:srgbClr val="FFFF00"/>
                </a:solidFill>
                <a:effectLst/>
              </a:rPr>
              <a:t>   </a:t>
            </a:r>
            <a:r>
              <a:rPr lang="it-IT" sz="2400" b="1" smtClean="0">
                <a:solidFill>
                  <a:schemeClr val="hlink"/>
                </a:solidFill>
                <a:effectLst/>
              </a:rPr>
              <a:t>“Drug Holiday”,</a:t>
            </a:r>
            <a:r>
              <a:rPr lang="it-IT" sz="2400" b="1" smtClean="0">
                <a:effectLst/>
              </a:rPr>
              <a:t> sospensione della infusione intratecale di baclofen per un periodo di tempo variabile:</a:t>
            </a:r>
          </a:p>
          <a:p>
            <a:pPr eaLnBrk="1" hangingPunct="1">
              <a:lnSpc>
                <a:spcPct val="90000"/>
              </a:lnSpc>
              <a:buFont typeface="Wingdings" pitchFamily="2" charset="2"/>
              <a:buNone/>
            </a:pPr>
            <a:r>
              <a:rPr lang="it-IT" sz="2400" b="1" smtClean="0">
                <a:effectLst/>
              </a:rPr>
              <a:t>   </a:t>
            </a:r>
            <a:r>
              <a:rPr lang="it-IT" sz="2400" b="1" smtClean="0">
                <a:solidFill>
                  <a:srgbClr val="FFFF00"/>
                </a:solidFill>
                <a:effectLst/>
                <a:cs typeface="Tahoma" pitchFamily="34" charset="0"/>
              </a:rPr>
              <a:t>• </a:t>
            </a:r>
            <a:r>
              <a:rPr lang="it-IT" sz="2400" b="1" smtClean="0">
                <a:effectLst/>
              </a:rPr>
              <a:t>3-37 giorni (Coffey RJ et al. Neurosurgery, 78, 1993)</a:t>
            </a:r>
          </a:p>
          <a:p>
            <a:pPr eaLnBrk="1" hangingPunct="1">
              <a:lnSpc>
                <a:spcPct val="90000"/>
              </a:lnSpc>
              <a:buFont typeface="Wingdings" pitchFamily="2" charset="2"/>
              <a:buNone/>
            </a:pPr>
            <a:r>
              <a:rPr lang="it-IT" sz="2400" b="1" smtClean="0">
                <a:solidFill>
                  <a:srgbClr val="FFFF00"/>
                </a:solidFill>
                <a:effectLst/>
              </a:rPr>
              <a:t>   </a:t>
            </a:r>
            <a:r>
              <a:rPr lang="it-IT" sz="2400" b="1" smtClean="0">
                <a:solidFill>
                  <a:srgbClr val="FFFF00"/>
                </a:solidFill>
                <a:effectLst/>
                <a:cs typeface="Tahoma" pitchFamily="34" charset="0"/>
              </a:rPr>
              <a:t>•</a:t>
            </a:r>
            <a:r>
              <a:rPr lang="it-IT" sz="2400" b="1" smtClean="0">
                <a:effectLst/>
                <a:cs typeface="Tahoma" pitchFamily="34" charset="0"/>
              </a:rPr>
              <a:t> </a:t>
            </a:r>
            <a:r>
              <a:rPr lang="it-IT" sz="2400" b="1" smtClean="0">
                <a:effectLst/>
              </a:rPr>
              <a:t>30 giorni (Abel NA et al. Arch Phys Med Rehab, 75, 1994)</a:t>
            </a:r>
          </a:p>
          <a:p>
            <a:pPr eaLnBrk="1" hangingPunct="1">
              <a:lnSpc>
                <a:spcPct val="90000"/>
              </a:lnSpc>
              <a:buFont typeface="Wingdings" pitchFamily="2" charset="2"/>
              <a:buNone/>
            </a:pPr>
            <a:r>
              <a:rPr lang="it-IT" sz="2400" b="1" smtClean="0">
                <a:solidFill>
                  <a:srgbClr val="FFFF00"/>
                </a:solidFill>
                <a:effectLst/>
              </a:rPr>
              <a:t>   </a:t>
            </a:r>
            <a:r>
              <a:rPr lang="it-IT" sz="2400" b="1" smtClean="0">
                <a:solidFill>
                  <a:srgbClr val="FFFF00"/>
                </a:solidFill>
                <a:effectLst/>
                <a:cs typeface="Tahoma" pitchFamily="34" charset="0"/>
              </a:rPr>
              <a:t>•</a:t>
            </a:r>
            <a:r>
              <a:rPr lang="it-IT" sz="2400" b="1" smtClean="0">
                <a:effectLst/>
                <a:cs typeface="Tahoma" pitchFamily="34" charset="0"/>
              </a:rPr>
              <a:t> </a:t>
            </a:r>
            <a:r>
              <a:rPr lang="it-IT" sz="2400" b="1" smtClean="0">
                <a:effectLst/>
              </a:rPr>
              <a:t>2 settimane di infusione di morfina (Vidal J et al. Spinal Cord, 42, 2004)</a:t>
            </a:r>
          </a:p>
          <a:p>
            <a:pPr eaLnBrk="1" hangingPunct="1">
              <a:lnSpc>
                <a:spcPct val="90000"/>
              </a:lnSpc>
              <a:buFont typeface="Wingdings" pitchFamily="2" charset="2"/>
              <a:buNone/>
            </a:pPr>
            <a:r>
              <a:rPr lang="it-IT" sz="2400" b="1" smtClean="0">
                <a:solidFill>
                  <a:srgbClr val="FFFF00"/>
                </a:solidFill>
                <a:effectLst/>
              </a:rPr>
              <a:t>   </a:t>
            </a:r>
            <a:r>
              <a:rPr lang="it-IT" sz="2400" b="1" smtClean="0">
                <a:solidFill>
                  <a:srgbClr val="FFFF00"/>
                </a:solidFill>
                <a:effectLst/>
                <a:cs typeface="Tahoma" pitchFamily="34" charset="0"/>
              </a:rPr>
              <a:t>•</a:t>
            </a:r>
            <a:r>
              <a:rPr lang="it-IT" sz="2400" b="1" smtClean="0">
                <a:effectLst/>
                <a:cs typeface="Tahoma" pitchFamily="34" charset="0"/>
              </a:rPr>
              <a:t> </a:t>
            </a:r>
            <a:r>
              <a:rPr lang="it-IT" sz="2400" b="1" smtClean="0">
                <a:effectLst/>
              </a:rPr>
              <a:t>24-48 ore, con dose minima di baclofen (Heetla HW et al. Spinal Cord, 47, 2009)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sz="4000" b="1" smtClean="0">
                <a:solidFill>
                  <a:srgbClr val="FFFF00"/>
                </a:solidFill>
                <a:effectLst/>
              </a:rPr>
              <a:t>Trattamento della tolleranza</a:t>
            </a:r>
          </a:p>
        </p:txBody>
      </p:sp>
      <p:sp>
        <p:nvSpPr>
          <p:cNvPr id="20483" name="Rectangle 3"/>
          <p:cNvSpPr>
            <a:spLocks noGrp="1" noChangeArrowheads="1"/>
          </p:cNvSpPr>
          <p:nvPr>
            <p:ph type="body" idx="1"/>
          </p:nvPr>
        </p:nvSpPr>
        <p:spPr>
          <a:xfrm>
            <a:off x="468313" y="1844675"/>
            <a:ext cx="8229600" cy="4251325"/>
          </a:xfrm>
        </p:spPr>
        <p:txBody>
          <a:bodyPr/>
          <a:lstStyle/>
          <a:p>
            <a:pPr eaLnBrk="1" hangingPunct="1">
              <a:lnSpc>
                <a:spcPct val="80000"/>
              </a:lnSpc>
            </a:pPr>
            <a:r>
              <a:rPr lang="it-IT" sz="2000" b="1" smtClean="0">
                <a:effectLst/>
              </a:rPr>
              <a:t>Successo del trattamento di quattro casi di tolleranza con il passaggio dalla modalità di somministrazione continua semplice a quella a boli pulsati (da 4 a 6 al giorno)</a:t>
            </a:r>
          </a:p>
          <a:p>
            <a:pPr eaLnBrk="1" hangingPunct="1">
              <a:lnSpc>
                <a:spcPct val="80000"/>
              </a:lnSpc>
              <a:buFont typeface="Wingdings" pitchFamily="2" charset="2"/>
              <a:buNone/>
            </a:pPr>
            <a:endParaRPr lang="it-IT" sz="2000" b="1" smtClean="0">
              <a:effectLst/>
            </a:endParaRPr>
          </a:p>
          <a:p>
            <a:pPr eaLnBrk="1" hangingPunct="1">
              <a:lnSpc>
                <a:spcPct val="80000"/>
              </a:lnSpc>
            </a:pPr>
            <a:r>
              <a:rPr lang="it-IT" sz="2000" b="1" smtClean="0">
                <a:effectLst/>
              </a:rPr>
              <a:t>Secondo gli autori il successo di tale procedura può dipendere da:</a:t>
            </a:r>
          </a:p>
          <a:p>
            <a:pPr eaLnBrk="1" hangingPunct="1">
              <a:lnSpc>
                <a:spcPct val="80000"/>
              </a:lnSpc>
              <a:buFont typeface="Wingdings" pitchFamily="2" charset="2"/>
              <a:buNone/>
            </a:pPr>
            <a:r>
              <a:rPr lang="it-IT" sz="2000" b="1" smtClean="0">
                <a:effectLst/>
              </a:rPr>
              <a:t>    </a:t>
            </a:r>
            <a:r>
              <a:rPr lang="it-IT" sz="2000" b="1" smtClean="0">
                <a:solidFill>
                  <a:schemeClr val="hlink"/>
                </a:solidFill>
                <a:effectLst/>
                <a:cs typeface="Tahoma" pitchFamily="34" charset="0"/>
              </a:rPr>
              <a:t>•</a:t>
            </a:r>
            <a:r>
              <a:rPr lang="it-IT" sz="2000" b="1" smtClean="0">
                <a:effectLst/>
                <a:cs typeface="Tahoma" pitchFamily="34" charset="0"/>
              </a:rPr>
              <a:t> </a:t>
            </a:r>
            <a:r>
              <a:rPr lang="it-IT" sz="2000" b="1" smtClean="0">
                <a:effectLst/>
              </a:rPr>
              <a:t>relazione dose-efficacia del baclofen per via intratecale </a:t>
            </a:r>
            <a:r>
              <a:rPr lang="it-IT" sz="2000" b="1" smtClean="0">
                <a:effectLst/>
                <a:latin typeface="Times New Roman" pitchFamily="18" charset="0"/>
                <a:cs typeface="Times New Roman" pitchFamily="18" charset="0"/>
              </a:rPr>
              <a:t>→</a:t>
            </a:r>
            <a:r>
              <a:rPr lang="it-IT" sz="2000" b="1" smtClean="0">
                <a:effectLst/>
              </a:rPr>
              <a:t> migliore disseminazione nel fluido cerebrospinale con conseguente piu’ alta concentrazione  midollare rispetto alla somministrazione in modalità continua</a:t>
            </a:r>
          </a:p>
          <a:p>
            <a:pPr eaLnBrk="1" hangingPunct="1">
              <a:lnSpc>
                <a:spcPct val="80000"/>
              </a:lnSpc>
              <a:buFont typeface="Wingdings" pitchFamily="2" charset="2"/>
              <a:buNone/>
            </a:pPr>
            <a:r>
              <a:rPr lang="it-IT" sz="2000" b="1" smtClean="0">
                <a:effectLst/>
              </a:rPr>
              <a:t>    </a:t>
            </a:r>
            <a:r>
              <a:rPr lang="it-IT" sz="2000" b="1" smtClean="0">
                <a:solidFill>
                  <a:schemeClr val="hlink"/>
                </a:solidFill>
                <a:effectLst/>
                <a:cs typeface="Tahoma" pitchFamily="34" charset="0"/>
              </a:rPr>
              <a:t>•</a:t>
            </a:r>
            <a:r>
              <a:rPr lang="it-IT" sz="2000" b="1" smtClean="0">
                <a:effectLst/>
                <a:cs typeface="Tahoma" pitchFamily="34" charset="0"/>
              </a:rPr>
              <a:t> “</a:t>
            </a:r>
            <a:r>
              <a:rPr lang="it-IT" sz="2000" b="1" smtClean="0">
                <a:effectLst/>
              </a:rPr>
              <a:t>risensibilizzazione dei recettori” dopo la modalità a boli, probabilmente la potenza dei boli può essere aumentata abbassando la frequenza giornaliera degli stessi, in modo da consentire un periodo più lungo per i recettori GABA-b per “risensibilizzarsi”</a:t>
            </a:r>
          </a:p>
        </p:txBody>
      </p:sp>
      <p:sp>
        <p:nvSpPr>
          <p:cNvPr id="20484" name="Rectangle 4"/>
          <p:cNvSpPr>
            <a:spLocks noChangeArrowheads="1"/>
          </p:cNvSpPr>
          <p:nvPr/>
        </p:nvSpPr>
        <p:spPr bwMode="auto">
          <a:xfrm>
            <a:off x="4572000" y="5949950"/>
            <a:ext cx="4103688" cy="719138"/>
          </a:xfrm>
          <a:prstGeom prst="rect">
            <a:avLst/>
          </a:prstGeom>
          <a:solidFill>
            <a:schemeClr val="bg1"/>
          </a:solidFill>
          <a:ln w="38100" algn="ctr">
            <a:solidFill>
              <a:schemeClr val="tx1"/>
            </a:solidFill>
            <a:miter lim="800000"/>
            <a:headEnd/>
            <a:tailEnd/>
          </a:ln>
        </p:spPr>
        <p:txBody>
          <a:bodyPr wrap="none" anchor="ctr"/>
          <a:lstStyle/>
          <a:p>
            <a:r>
              <a:rPr lang="it-IT" sz="1600" b="1">
                <a:solidFill>
                  <a:srgbClr val="FFFF00"/>
                </a:solidFill>
              </a:rPr>
              <a:t>Heetla HW et al. Spinal Cord, 48, 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44675"/>
            <a:ext cx="7772400" cy="1152525"/>
          </a:xfrm>
        </p:spPr>
        <p:txBody>
          <a:bodyPr/>
          <a:lstStyle/>
          <a:p>
            <a:pPr eaLnBrk="1" hangingPunct="1">
              <a:defRPr/>
            </a:pPr>
            <a:r>
              <a:rPr lang="it-IT" b="1" smtClean="0">
                <a:solidFill>
                  <a:srgbClr val="FFFF00"/>
                </a:solidFill>
              </a:rPr>
              <a:t>TERAPIA INTRATECALE</a:t>
            </a:r>
          </a:p>
        </p:txBody>
      </p:sp>
      <p:sp>
        <p:nvSpPr>
          <p:cNvPr id="2051" name="Rectangle 3"/>
          <p:cNvSpPr>
            <a:spLocks noGrp="1" noChangeArrowheads="1"/>
          </p:cNvSpPr>
          <p:nvPr>
            <p:ph type="subTitle" idx="1"/>
          </p:nvPr>
        </p:nvSpPr>
        <p:spPr>
          <a:xfrm>
            <a:off x="1371600" y="3429000"/>
            <a:ext cx="6400800" cy="1871663"/>
          </a:xfrm>
        </p:spPr>
        <p:txBody>
          <a:bodyPr/>
          <a:lstStyle/>
          <a:p>
            <a:pPr eaLnBrk="1" hangingPunct="1">
              <a:defRPr/>
            </a:pPr>
            <a:r>
              <a:rPr lang="it-IT" sz="2800" b="1" smtClean="0"/>
              <a:t>Infusione di farmaci direttamente nello spazio  subaracnoideo mediante pompe impiantabili a flusso costante o programmabili</a:t>
            </a:r>
          </a:p>
        </p:txBody>
      </p:sp>
      <p:pic>
        <p:nvPicPr>
          <p:cNvPr id="4100" name="Picture 7"/>
          <p:cNvPicPr>
            <a:picLocks noChangeAspect="1" noChangeArrowheads="1"/>
          </p:cNvPicPr>
          <p:nvPr/>
        </p:nvPicPr>
        <p:blipFill>
          <a:blip r:embed="rId2"/>
          <a:srcRect/>
          <a:stretch>
            <a:fillRect/>
          </a:stretch>
        </p:blipFill>
        <p:spPr bwMode="auto">
          <a:xfrm>
            <a:off x="323850" y="333375"/>
            <a:ext cx="1524000" cy="12477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a:xfrm>
            <a:off x="685800" y="476250"/>
            <a:ext cx="7772400" cy="1081088"/>
          </a:xfrm>
        </p:spPr>
        <p:txBody>
          <a:bodyPr/>
          <a:lstStyle/>
          <a:p>
            <a:pPr eaLnBrk="1" hangingPunct="1"/>
            <a:r>
              <a:rPr lang="it-IT" sz="4000" b="1" smtClean="0">
                <a:solidFill>
                  <a:srgbClr val="FFFF00"/>
                </a:solidFill>
                <a:effectLst/>
              </a:rPr>
              <a:t>Trattamento della tolleranza</a:t>
            </a:r>
          </a:p>
        </p:txBody>
      </p:sp>
      <p:sp>
        <p:nvSpPr>
          <p:cNvPr id="21507" name="Rectangle 5"/>
          <p:cNvSpPr>
            <a:spLocks noGrp="1" noChangeArrowheads="1"/>
          </p:cNvSpPr>
          <p:nvPr>
            <p:ph type="subTitle" idx="1"/>
          </p:nvPr>
        </p:nvSpPr>
        <p:spPr>
          <a:xfrm>
            <a:off x="971550" y="2349500"/>
            <a:ext cx="6800850" cy="3289300"/>
          </a:xfrm>
        </p:spPr>
        <p:txBody>
          <a:bodyPr/>
          <a:lstStyle/>
          <a:p>
            <a:pPr eaLnBrk="1" hangingPunct="1">
              <a:lnSpc>
                <a:spcPct val="80000"/>
              </a:lnSpc>
            </a:pPr>
            <a:r>
              <a:rPr lang="it-IT" sz="2800" b="1" smtClean="0">
                <a:effectLst/>
              </a:rPr>
              <a:t>La modalità a boli pulsati risulta molto meno pericolosa e assai più maneggevole</a:t>
            </a:r>
          </a:p>
          <a:p>
            <a:pPr eaLnBrk="1" hangingPunct="1">
              <a:lnSpc>
                <a:spcPct val="80000"/>
              </a:lnSpc>
            </a:pPr>
            <a:r>
              <a:rPr lang="it-IT" sz="2800" b="1" smtClean="0">
                <a:effectLst/>
              </a:rPr>
              <a:t>di quella basata sulla “drug holiday”, che provoca inoltre al paziente una sofferenza</a:t>
            </a:r>
          </a:p>
          <a:p>
            <a:pPr eaLnBrk="1" hangingPunct="1">
              <a:lnSpc>
                <a:spcPct val="80000"/>
              </a:lnSpc>
            </a:pPr>
            <a:r>
              <a:rPr lang="it-IT" sz="2800" b="1" smtClean="0">
                <a:effectLst/>
              </a:rPr>
              <a:t>spesso intensa per tutto il periodo di sospensione del farmaco</a:t>
            </a:r>
          </a:p>
        </p:txBody>
      </p:sp>
      <p:sp>
        <p:nvSpPr>
          <p:cNvPr id="21508" name="Rectangle 6"/>
          <p:cNvSpPr>
            <a:spLocks noChangeArrowheads="1"/>
          </p:cNvSpPr>
          <p:nvPr/>
        </p:nvSpPr>
        <p:spPr bwMode="auto">
          <a:xfrm>
            <a:off x="4643438" y="5949950"/>
            <a:ext cx="4032250" cy="719138"/>
          </a:xfrm>
          <a:prstGeom prst="rect">
            <a:avLst/>
          </a:prstGeom>
          <a:solidFill>
            <a:schemeClr val="bg1"/>
          </a:solidFill>
          <a:ln w="38100" algn="ctr">
            <a:solidFill>
              <a:schemeClr val="tx1"/>
            </a:solidFill>
            <a:miter lim="800000"/>
            <a:headEnd/>
            <a:tailEnd/>
          </a:ln>
        </p:spPr>
        <p:txBody>
          <a:bodyPr wrap="none" anchor="ctr"/>
          <a:lstStyle/>
          <a:p>
            <a:r>
              <a:rPr lang="it-IT" sz="1600" b="1">
                <a:solidFill>
                  <a:srgbClr val="FFFF00"/>
                </a:solidFill>
              </a:rPr>
              <a:t>Heetla HW et al. Spinal Cord, 48, 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755650" y="692150"/>
            <a:ext cx="7777163" cy="4473575"/>
          </a:xfrm>
          <a:prstGeom prst="rect">
            <a:avLst/>
          </a:prstGeom>
          <a:noFill/>
          <a:ln w="9525" algn="ctr">
            <a:noFill/>
            <a:miter lim="800000"/>
            <a:headEnd/>
            <a:tailEnd/>
          </a:ln>
        </p:spPr>
        <p:txBody>
          <a:bodyPr>
            <a:spAutoFit/>
          </a:bodyPr>
          <a:lstStyle/>
          <a:p>
            <a:pPr algn="l"/>
            <a:r>
              <a:rPr lang="it-IT" sz="2400" b="1"/>
              <a:t>Al di fuori del periodo di aggiustamento iniziale della dose, la più o meno improvvisa insufficienza della terapia ITB richiede di:</a:t>
            </a:r>
          </a:p>
          <a:p>
            <a:pPr algn="l"/>
            <a:r>
              <a:rPr lang="it-IT" sz="2400" b="1">
                <a:solidFill>
                  <a:srgbClr val="FFFF00"/>
                </a:solidFill>
                <a:cs typeface="Tahoma" pitchFamily="34" charset="0"/>
              </a:rPr>
              <a:t>•</a:t>
            </a:r>
            <a:r>
              <a:rPr lang="it-IT" sz="2400" b="1">
                <a:cs typeface="Tahoma" pitchFamily="34" charset="0"/>
              </a:rPr>
              <a:t> </a:t>
            </a:r>
            <a:r>
              <a:rPr lang="it-IT" sz="2400" b="1"/>
              <a:t>escludere spine irritative (piaghe, infezioni, vesciche iperattive, insoddisfacente gestione dell’evacuazione, POA, ulcere da decubito),</a:t>
            </a:r>
          </a:p>
          <a:p>
            <a:pPr algn="l"/>
            <a:r>
              <a:rPr lang="it-IT" sz="2400" b="1">
                <a:solidFill>
                  <a:srgbClr val="FFFF00"/>
                </a:solidFill>
                <a:cs typeface="Tahoma" pitchFamily="34" charset="0"/>
              </a:rPr>
              <a:t>•</a:t>
            </a:r>
            <a:r>
              <a:rPr lang="it-IT" sz="2400" b="1"/>
              <a:t> indagare due problematiche di natura assolutamente differente:</a:t>
            </a:r>
          </a:p>
          <a:p>
            <a:pPr algn="l"/>
            <a:r>
              <a:rPr lang="it-IT" sz="2400" b="1">
                <a:solidFill>
                  <a:schemeClr val="hlink"/>
                </a:solidFill>
              </a:rPr>
              <a:t>1.</a:t>
            </a:r>
            <a:r>
              <a:rPr lang="it-IT" sz="2400" b="1"/>
              <a:t> il malfunzionamento dell’ impianto, cioè del sistema pompa-catetere</a:t>
            </a:r>
          </a:p>
          <a:p>
            <a:pPr algn="l"/>
            <a:r>
              <a:rPr lang="it-IT" sz="2400" b="1">
                <a:solidFill>
                  <a:schemeClr val="hlink"/>
                </a:solidFill>
              </a:rPr>
              <a:t>2.</a:t>
            </a:r>
            <a:r>
              <a:rPr lang="it-IT" sz="2400" b="1"/>
              <a:t> la tolleranza, cioè l’accecamento recettoriale che provoca assuefazione al farmaco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r>
              <a:rPr lang="it-IT" sz="4400" b="1">
                <a:solidFill>
                  <a:srgbClr val="FFFF00"/>
                </a:solidFill>
              </a:rPr>
              <a:t>DOLORE</a:t>
            </a:r>
          </a:p>
        </p:txBody>
      </p:sp>
      <p:sp>
        <p:nvSpPr>
          <p:cNvPr id="23555" name="Rectangle 5"/>
          <p:cNvSpPr>
            <a:spLocks noChangeArrowheads="1"/>
          </p:cNvSpPr>
          <p:nvPr/>
        </p:nvSpPr>
        <p:spPr bwMode="auto">
          <a:xfrm>
            <a:off x="457200" y="1989138"/>
            <a:ext cx="8229600" cy="4137025"/>
          </a:xfrm>
          <a:prstGeom prst="rect">
            <a:avLst/>
          </a:prstGeom>
          <a:noFill/>
          <a:ln w="9525">
            <a:noFill/>
            <a:miter lim="800000"/>
            <a:headEnd/>
            <a:tailEnd/>
          </a:ln>
        </p:spPr>
        <p:txBody>
          <a:bodyPr/>
          <a:lstStyle/>
          <a:p>
            <a:pPr marL="342900" indent="-342900" algn="l">
              <a:spcBef>
                <a:spcPct val="20000"/>
              </a:spcBef>
              <a:buClr>
                <a:schemeClr val="hlink"/>
              </a:buClr>
              <a:buSzPct val="65000"/>
              <a:buFont typeface="Wingdings" pitchFamily="2" charset="2"/>
              <a:buChar char="n"/>
            </a:pPr>
            <a:r>
              <a:rPr lang="it-IT" sz="3200" b="1"/>
              <a:t>Prevalenza del dolore: </a:t>
            </a:r>
            <a:r>
              <a:rPr lang="it-IT" sz="3200" b="1">
                <a:solidFill>
                  <a:schemeClr val="hlink"/>
                </a:solidFill>
              </a:rPr>
              <a:t>11%-94% dei pazienti </a:t>
            </a:r>
            <a:r>
              <a:rPr lang="it-IT" sz="3200" b="1"/>
              <a:t>affetti da lesione midollare</a:t>
            </a:r>
          </a:p>
          <a:p>
            <a:pPr marL="342900" indent="-342900" algn="l">
              <a:spcBef>
                <a:spcPct val="20000"/>
              </a:spcBef>
              <a:buClr>
                <a:schemeClr val="hlink"/>
              </a:buClr>
              <a:buSzPct val="65000"/>
              <a:buFont typeface="Wingdings" pitchFamily="2" charset="2"/>
              <a:buNone/>
            </a:pPr>
            <a:endParaRPr lang="it-IT" sz="3200" b="1">
              <a:solidFill>
                <a:schemeClr val="hlink"/>
              </a:solidFill>
            </a:endParaRPr>
          </a:p>
          <a:p>
            <a:pPr marL="342900" indent="-342900" algn="l">
              <a:spcBef>
                <a:spcPct val="20000"/>
              </a:spcBef>
              <a:buClr>
                <a:schemeClr val="hlink"/>
              </a:buClr>
              <a:buSzPct val="65000"/>
              <a:buFont typeface="Wingdings" pitchFamily="2" charset="2"/>
              <a:buChar char="n"/>
            </a:pPr>
            <a:r>
              <a:rPr lang="it-IT" sz="3200" b="1">
                <a:solidFill>
                  <a:schemeClr val="hlink"/>
                </a:solidFill>
                <a:cs typeface="Times New Roman" pitchFamily="18" charset="0"/>
              </a:rPr>
              <a:t>Dal 18% al 63% dei pazienti</a:t>
            </a:r>
            <a:r>
              <a:rPr lang="it-IT" sz="3200" b="1"/>
              <a:t> il dolore è riferito come disabilitante e tale da compromettere la qualità di vita anche a distanza di anni dall’evento lesivo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23850" y="908050"/>
            <a:ext cx="8569325" cy="5091113"/>
          </a:xfrm>
          <a:prstGeom prst="rect">
            <a:avLst/>
          </a:prstGeom>
          <a:noFill/>
          <a:ln w="9525">
            <a:noFill/>
            <a:miter lim="800000"/>
            <a:headEnd/>
            <a:tailEnd/>
          </a:ln>
        </p:spPr>
        <p:txBody>
          <a:bodyPr>
            <a:spAutoFit/>
          </a:bodyPr>
          <a:lstStyle/>
          <a:p>
            <a:r>
              <a:rPr lang="it-IT" sz="3200" b="1">
                <a:solidFill>
                  <a:srgbClr val="FFFF00"/>
                </a:solidFill>
              </a:rPr>
              <a:t>CLASSIFICAZIONE DEL DOLORE</a:t>
            </a:r>
          </a:p>
          <a:p>
            <a:r>
              <a:rPr lang="it-IT" sz="3200" b="1">
                <a:solidFill>
                  <a:srgbClr val="FFFF00"/>
                </a:solidFill>
              </a:rPr>
              <a:t> DA LESIONE MIDOLLARE</a:t>
            </a:r>
          </a:p>
          <a:p>
            <a:r>
              <a:rPr lang="it-IT" sz="3200" b="1">
                <a:solidFill>
                  <a:srgbClr val="FFFF00"/>
                </a:solidFill>
                <a:latin typeface="Garamond" pitchFamily="18" charset="0"/>
              </a:rPr>
              <a:t> </a:t>
            </a:r>
            <a:r>
              <a:rPr lang="it-IT" sz="3200" b="1">
                <a:solidFill>
                  <a:srgbClr val="FFFF00"/>
                </a:solidFill>
              </a:rPr>
              <a:t>SECONDO LA  I.A.S.P.</a:t>
            </a:r>
          </a:p>
          <a:p>
            <a:r>
              <a:rPr lang="it-IT" sz="3200" b="1">
                <a:solidFill>
                  <a:srgbClr val="FFFF00"/>
                </a:solidFill>
              </a:rPr>
              <a:t> [Siddal and Coll. 2000]</a:t>
            </a:r>
            <a:br>
              <a:rPr lang="it-IT" sz="3200" b="1">
                <a:solidFill>
                  <a:srgbClr val="FFFF00"/>
                </a:solidFill>
              </a:rPr>
            </a:br>
            <a:endParaRPr lang="it-IT" sz="3200" b="1">
              <a:solidFill>
                <a:srgbClr val="FFFF00"/>
              </a:solidFill>
            </a:endParaRPr>
          </a:p>
          <a:p>
            <a:r>
              <a:rPr lang="it-IT" sz="2800" b="1">
                <a:solidFill>
                  <a:schemeClr val="tx2"/>
                </a:solidFill>
                <a:latin typeface="Garamond" pitchFamily="18" charset="0"/>
              </a:rPr>
              <a:t/>
            </a:r>
            <a:br>
              <a:rPr lang="it-IT" sz="2800" b="1">
                <a:solidFill>
                  <a:schemeClr val="tx2"/>
                </a:solidFill>
                <a:latin typeface="Garamond" pitchFamily="18" charset="0"/>
              </a:rPr>
            </a:br>
            <a:r>
              <a:rPr lang="it-IT" sz="2800" b="1">
                <a:solidFill>
                  <a:schemeClr val="hlink"/>
                </a:solidFill>
              </a:rPr>
              <a:t>DOLORE NOCICETTIVO</a:t>
            </a:r>
            <a:r>
              <a:rPr lang="it-IT" sz="2800">
                <a:solidFill>
                  <a:schemeClr val="hlink"/>
                </a:solidFill>
                <a:latin typeface="Garamond" pitchFamily="18" charset="0"/>
              </a:rPr>
              <a:t/>
            </a:r>
            <a:br>
              <a:rPr lang="it-IT" sz="2800">
                <a:solidFill>
                  <a:schemeClr val="hlink"/>
                </a:solidFill>
                <a:latin typeface="Garamond" pitchFamily="18" charset="0"/>
              </a:rPr>
            </a:br>
            <a:r>
              <a:rPr lang="it-IT" sz="2800">
                <a:solidFill>
                  <a:schemeClr val="hlink"/>
                </a:solidFill>
                <a:latin typeface="Garamond" pitchFamily="18" charset="0"/>
              </a:rPr>
              <a:t>•</a:t>
            </a:r>
            <a:r>
              <a:rPr lang="it-IT" sz="2800">
                <a:latin typeface="Garamond" pitchFamily="18" charset="0"/>
              </a:rPr>
              <a:t> </a:t>
            </a:r>
            <a:r>
              <a:rPr lang="it-IT" sz="2800" b="1">
                <a:solidFill>
                  <a:srgbClr val="FFFF00"/>
                </a:solidFill>
              </a:rPr>
              <a:t>Muscolo-scheletrico</a:t>
            </a:r>
            <a:br>
              <a:rPr lang="it-IT" sz="2800" b="1">
                <a:solidFill>
                  <a:srgbClr val="FFFF00"/>
                </a:solidFill>
              </a:rPr>
            </a:br>
            <a:r>
              <a:rPr lang="it-IT" sz="2800">
                <a:solidFill>
                  <a:schemeClr val="hlink"/>
                </a:solidFill>
                <a:latin typeface="Garamond" pitchFamily="18" charset="0"/>
              </a:rPr>
              <a:t>•</a:t>
            </a:r>
            <a:r>
              <a:rPr lang="it-IT" sz="2800">
                <a:latin typeface="Garamond" pitchFamily="18" charset="0"/>
              </a:rPr>
              <a:t> </a:t>
            </a:r>
            <a:r>
              <a:rPr lang="it-IT" sz="2800" b="1">
                <a:solidFill>
                  <a:srgbClr val="FFFF00"/>
                </a:solidFill>
              </a:rPr>
              <a:t>Viscerale</a:t>
            </a:r>
            <a:r>
              <a:rPr lang="it-IT" sz="2800">
                <a:solidFill>
                  <a:srgbClr val="FFFF00"/>
                </a:solidFill>
              </a:rPr>
              <a:t/>
            </a:r>
            <a:br>
              <a:rPr lang="it-IT" sz="2800">
                <a:solidFill>
                  <a:srgbClr val="FFFF00"/>
                </a:solidFill>
              </a:rPr>
            </a:br>
            <a:r>
              <a:rPr lang="it-IT" sz="2800">
                <a:latin typeface="Garamond" pitchFamily="18" charset="0"/>
              </a:rPr>
              <a:t/>
            </a:r>
            <a:br>
              <a:rPr lang="it-IT" sz="2800">
                <a:latin typeface="Garamond" pitchFamily="18" charset="0"/>
              </a:rPr>
            </a:br>
            <a:r>
              <a:rPr lang="it-IT" sz="2800" b="1">
                <a:solidFill>
                  <a:schemeClr val="hlink"/>
                </a:solidFill>
              </a:rPr>
              <a:t>DOLORE NEUROPATICO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r>
              <a:rPr lang="it-IT" sz="3600" b="1">
                <a:solidFill>
                  <a:srgbClr val="FFFF00"/>
                </a:solidFill>
              </a:rPr>
              <a:t>DOLORE MUSCOLO-SCHELETRICO</a:t>
            </a:r>
          </a:p>
        </p:txBody>
      </p:sp>
      <p:sp>
        <p:nvSpPr>
          <p:cNvPr id="198661"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l">
              <a:lnSpc>
                <a:spcPct val="80000"/>
              </a:lnSpc>
              <a:spcBef>
                <a:spcPct val="20000"/>
              </a:spcBef>
              <a:buClr>
                <a:schemeClr val="hlink"/>
              </a:buClr>
              <a:buSzPct val="65000"/>
              <a:buFont typeface="Wingdings" pitchFamily="2" charset="2"/>
              <a:buChar char="n"/>
              <a:defRPr/>
            </a:pPr>
            <a:r>
              <a:rPr lang="it-IT" sz="2400" b="1">
                <a:effectLst>
                  <a:outerShdw blurRad="38100" dist="38100" dir="2700000" algn="tl">
                    <a:srgbClr val="000000"/>
                  </a:outerShdw>
                </a:effectLst>
              </a:rPr>
              <a:t>POST-TRAUMATICO</a:t>
            </a:r>
            <a:r>
              <a:rPr lang="it-IT" sz="2400" b="1">
                <a:solidFill>
                  <a:srgbClr val="FFFF00"/>
                </a:solidFill>
                <a:effectLst>
                  <a:outerShdw blurRad="38100" dist="38100" dir="2700000" algn="tl">
                    <a:srgbClr val="000000"/>
                  </a:outerShdw>
                </a:effectLst>
              </a:rPr>
              <a:t> </a:t>
            </a:r>
            <a:r>
              <a:rPr lang="it-IT" sz="2400" b="1">
                <a:solidFill>
                  <a:schemeClr val="hlink"/>
                </a:solidFill>
                <a:effectLst>
                  <a:outerShdw blurRad="38100" dist="38100" dir="2700000" algn="tl">
                    <a:srgbClr val="000000"/>
                  </a:outerShdw>
                </a:effectLst>
              </a:rPr>
              <a:t>[fratture dei corpi vertebrali, fratture costali]</a:t>
            </a:r>
          </a:p>
          <a:p>
            <a:pPr marL="342900" indent="-342900" algn="l">
              <a:lnSpc>
                <a:spcPct val="80000"/>
              </a:lnSpc>
              <a:spcBef>
                <a:spcPct val="20000"/>
              </a:spcBef>
              <a:buClr>
                <a:schemeClr val="hlink"/>
              </a:buClr>
              <a:buSzPct val="65000"/>
              <a:buFont typeface="Wingdings" pitchFamily="2" charset="2"/>
              <a:buNone/>
              <a:defRPr/>
            </a:pPr>
            <a:endParaRPr lang="it-IT" sz="2400" b="1">
              <a:solidFill>
                <a:schemeClr val="hlink"/>
              </a:solidFill>
              <a:effectLst>
                <a:outerShdw blurRad="38100" dist="38100" dir="2700000" algn="tl">
                  <a:srgbClr val="000000"/>
                </a:outerShdw>
              </a:effectLst>
            </a:endParaRPr>
          </a:p>
          <a:p>
            <a:pPr marL="342900" indent="-342900" algn="l">
              <a:lnSpc>
                <a:spcPct val="80000"/>
              </a:lnSpc>
              <a:spcBef>
                <a:spcPct val="20000"/>
              </a:spcBef>
              <a:buClr>
                <a:schemeClr val="hlink"/>
              </a:buClr>
              <a:buSzPct val="65000"/>
              <a:buFont typeface="Wingdings" pitchFamily="2" charset="2"/>
              <a:buChar char="n"/>
              <a:defRPr/>
            </a:pPr>
            <a:r>
              <a:rPr lang="it-IT" sz="2400" b="1">
                <a:effectLst>
                  <a:outerShdw blurRad="38100" dist="38100" dir="2700000" algn="tl">
                    <a:srgbClr val="000000"/>
                  </a:outerShdw>
                </a:effectLst>
              </a:rPr>
              <a:t>INSTABILITA’ VERTEBRALE</a:t>
            </a:r>
            <a:r>
              <a:rPr lang="it-IT" sz="2400" b="1">
                <a:solidFill>
                  <a:srgbClr val="FFFF00"/>
                </a:solidFill>
                <a:effectLst>
                  <a:outerShdw blurRad="38100" dist="38100" dir="2700000" algn="tl">
                    <a:srgbClr val="000000"/>
                  </a:outerShdw>
                </a:effectLst>
              </a:rPr>
              <a:t/>
            </a:r>
            <a:br>
              <a:rPr lang="it-IT" sz="2400" b="1">
                <a:solidFill>
                  <a:srgbClr val="FFFF00"/>
                </a:solidFill>
                <a:effectLst>
                  <a:outerShdw blurRad="38100" dist="38100" dir="2700000" algn="tl">
                    <a:srgbClr val="000000"/>
                  </a:outerShdw>
                </a:effectLst>
              </a:rPr>
            </a:br>
            <a:endParaRPr lang="it-IT" sz="2400" b="1">
              <a:solidFill>
                <a:srgbClr val="FFFF00"/>
              </a:solidFill>
              <a:effectLst>
                <a:outerShdw blurRad="38100" dist="38100" dir="2700000" algn="tl">
                  <a:srgbClr val="000000"/>
                </a:outerShdw>
              </a:effectLst>
            </a:endParaRPr>
          </a:p>
          <a:p>
            <a:pPr marL="342900" indent="-342900" algn="l">
              <a:lnSpc>
                <a:spcPct val="80000"/>
              </a:lnSpc>
              <a:spcBef>
                <a:spcPct val="20000"/>
              </a:spcBef>
              <a:buClr>
                <a:schemeClr val="hlink"/>
              </a:buClr>
              <a:buSzPct val="65000"/>
              <a:buFont typeface="Wingdings" pitchFamily="2" charset="2"/>
              <a:buChar char="n"/>
              <a:defRPr/>
            </a:pPr>
            <a:r>
              <a:rPr lang="it-IT" sz="2400" b="1">
                <a:effectLst>
                  <a:outerShdw blurRad="38100" dist="38100" dir="2700000" algn="tl">
                    <a:srgbClr val="000000"/>
                  </a:outerShdw>
                </a:effectLst>
              </a:rPr>
              <a:t>MEZZI DI STABILIZZAZIONE</a:t>
            </a:r>
            <a:r>
              <a:rPr lang="it-IT" sz="2400" b="1">
                <a:solidFill>
                  <a:srgbClr val="FFFF00"/>
                </a:solidFill>
                <a:effectLst>
                  <a:outerShdw blurRad="38100" dist="38100" dir="2700000" algn="tl">
                    <a:srgbClr val="000000"/>
                  </a:outerShdw>
                </a:effectLst>
              </a:rPr>
              <a:t> </a:t>
            </a:r>
            <a:r>
              <a:rPr lang="it-IT" sz="2400" b="1">
                <a:solidFill>
                  <a:schemeClr val="hlink"/>
                </a:solidFill>
                <a:effectLst>
                  <a:outerShdw blurRad="38100" dist="38100" dir="2700000" algn="tl">
                    <a:srgbClr val="000000"/>
                  </a:outerShdw>
                </a:effectLst>
              </a:rPr>
              <a:t>[barre, placche]</a:t>
            </a:r>
          </a:p>
          <a:p>
            <a:pPr marL="342900" indent="-342900" algn="l">
              <a:lnSpc>
                <a:spcPct val="80000"/>
              </a:lnSpc>
              <a:spcBef>
                <a:spcPct val="20000"/>
              </a:spcBef>
              <a:buClr>
                <a:schemeClr val="hlink"/>
              </a:buClr>
              <a:buSzPct val="65000"/>
              <a:buFont typeface="Wingdings" pitchFamily="2" charset="2"/>
              <a:buNone/>
              <a:defRPr/>
            </a:pPr>
            <a:endParaRPr lang="it-IT" sz="2400" b="1">
              <a:solidFill>
                <a:schemeClr val="hlink"/>
              </a:solidFill>
              <a:effectLst>
                <a:outerShdw blurRad="38100" dist="38100" dir="2700000" algn="tl">
                  <a:srgbClr val="000000"/>
                </a:outerShdw>
              </a:effectLst>
            </a:endParaRPr>
          </a:p>
          <a:p>
            <a:pPr marL="342900" indent="-342900" algn="l">
              <a:lnSpc>
                <a:spcPct val="80000"/>
              </a:lnSpc>
              <a:spcBef>
                <a:spcPct val="20000"/>
              </a:spcBef>
              <a:buClr>
                <a:schemeClr val="hlink"/>
              </a:buClr>
              <a:buSzPct val="65000"/>
              <a:buFont typeface="Wingdings" pitchFamily="2" charset="2"/>
              <a:buChar char="n"/>
              <a:defRPr/>
            </a:pPr>
            <a:r>
              <a:rPr lang="it-IT" sz="2400" b="1">
                <a:effectLst>
                  <a:outerShdw blurRad="38100" dist="38100" dir="2700000" algn="tl">
                    <a:srgbClr val="000000"/>
                  </a:outerShdw>
                </a:effectLst>
              </a:rPr>
              <a:t>PSEUDO-ARTROSI</a:t>
            </a:r>
            <a:r>
              <a:rPr lang="it-IT" sz="2400" b="1">
                <a:solidFill>
                  <a:srgbClr val="FFFF00"/>
                </a:solidFill>
                <a:effectLst>
                  <a:outerShdw blurRad="38100" dist="38100" dir="2700000" algn="tl">
                    <a:srgbClr val="000000"/>
                  </a:outerShdw>
                </a:effectLst>
              </a:rPr>
              <a:t> </a:t>
            </a:r>
            <a:r>
              <a:rPr lang="it-IT" sz="2400" b="1">
                <a:solidFill>
                  <a:schemeClr val="hlink"/>
                </a:solidFill>
                <a:effectLst>
                  <a:outerShdw blurRad="38100" dist="38100" dir="2700000" algn="tl">
                    <a:srgbClr val="000000"/>
                  </a:outerShdw>
                </a:effectLst>
                <a:sym typeface="Symbol" pitchFamily="18" charset="2"/>
              </a:rPr>
              <a:t> deformità del rachide</a:t>
            </a:r>
            <a:br>
              <a:rPr lang="it-IT" sz="2400" b="1">
                <a:solidFill>
                  <a:schemeClr val="hlink"/>
                </a:solidFill>
                <a:effectLst>
                  <a:outerShdw blurRad="38100" dist="38100" dir="2700000" algn="tl">
                    <a:srgbClr val="000000"/>
                  </a:outerShdw>
                </a:effectLst>
                <a:sym typeface="Symbol" pitchFamily="18" charset="2"/>
              </a:rPr>
            </a:br>
            <a:endParaRPr lang="it-IT" sz="2400" b="1">
              <a:solidFill>
                <a:schemeClr val="hlink"/>
              </a:solidFill>
              <a:effectLst>
                <a:outerShdw blurRad="38100" dist="38100" dir="2700000" algn="tl">
                  <a:srgbClr val="000000"/>
                </a:outerShdw>
              </a:effectLst>
              <a:sym typeface="Symbol" pitchFamily="18" charset="2"/>
            </a:endParaRPr>
          </a:p>
          <a:p>
            <a:pPr marL="342900" indent="-342900" algn="l">
              <a:lnSpc>
                <a:spcPct val="80000"/>
              </a:lnSpc>
              <a:spcBef>
                <a:spcPct val="20000"/>
              </a:spcBef>
              <a:buClr>
                <a:schemeClr val="hlink"/>
              </a:buClr>
              <a:buSzPct val="65000"/>
              <a:buFont typeface="Wingdings" pitchFamily="2" charset="2"/>
              <a:buChar char="n"/>
              <a:defRPr/>
            </a:pPr>
            <a:r>
              <a:rPr lang="it-IT" sz="2400" b="1">
                <a:effectLst>
                  <a:outerShdw blurRad="38100" dist="38100" dir="2700000" algn="tl">
                    <a:srgbClr val="000000"/>
                  </a:outerShdw>
                </a:effectLst>
                <a:sym typeface="Symbol" pitchFamily="18" charset="2"/>
              </a:rPr>
              <a:t>MUSCOLARE</a:t>
            </a:r>
            <a:r>
              <a:rPr lang="it-IT" sz="2400" b="1">
                <a:solidFill>
                  <a:srgbClr val="FFFF00"/>
                </a:solidFill>
                <a:effectLst>
                  <a:outerShdw blurRad="38100" dist="38100" dir="2700000" algn="tl">
                    <a:srgbClr val="000000"/>
                  </a:outerShdw>
                </a:effectLst>
                <a:sym typeface="Symbol" pitchFamily="18" charset="2"/>
              </a:rPr>
              <a:t> </a:t>
            </a:r>
          </a:p>
          <a:p>
            <a:pPr marL="342900" indent="-342900" algn="l">
              <a:lnSpc>
                <a:spcPct val="80000"/>
              </a:lnSpc>
              <a:spcBef>
                <a:spcPct val="20000"/>
              </a:spcBef>
              <a:buClr>
                <a:schemeClr val="hlink"/>
              </a:buClr>
              <a:buSzPct val="65000"/>
              <a:buFont typeface="Wingdings" pitchFamily="2" charset="2"/>
              <a:buNone/>
              <a:defRPr/>
            </a:pPr>
            <a:r>
              <a:rPr lang="it-IT" sz="2400" b="1">
                <a:solidFill>
                  <a:srgbClr val="FFFF00"/>
                </a:solidFill>
                <a:effectLst>
                  <a:outerShdw blurRad="38100" dist="38100" dir="2700000" algn="tl">
                    <a:srgbClr val="000000"/>
                  </a:outerShdw>
                </a:effectLst>
                <a:sym typeface="Symbol" pitchFamily="18" charset="2"/>
              </a:rPr>
              <a:t>	</a:t>
            </a:r>
            <a:r>
              <a:rPr lang="it-IT" sz="2400" b="1">
                <a:solidFill>
                  <a:srgbClr val="FFFF00"/>
                </a:solidFill>
                <a:effectLst>
                  <a:outerShdw blurRad="38100" dist="38100" dir="2700000" algn="tl">
                    <a:srgbClr val="000000"/>
                  </a:outerShdw>
                </a:effectLst>
                <a:latin typeface="Arial" pitchFamily="34" charset="0"/>
                <a:cs typeface="Arial" pitchFamily="34" charset="0"/>
                <a:sym typeface="Symbol" pitchFamily="18" charset="2"/>
              </a:rPr>
              <a:t>→</a:t>
            </a:r>
            <a:r>
              <a:rPr lang="it-IT" sz="2400" b="1">
                <a:solidFill>
                  <a:schemeClr val="hlink"/>
                </a:solidFill>
                <a:effectLst>
                  <a:outerShdw blurRad="38100" dist="38100" dir="2700000" algn="tl">
                    <a:srgbClr val="000000"/>
                  </a:outerShdw>
                </a:effectLst>
                <a:latin typeface="Arial" pitchFamily="34" charset="0"/>
                <a:cs typeface="Arial" pitchFamily="34" charset="0"/>
                <a:sym typeface="Symbol" pitchFamily="18" charset="2"/>
              </a:rPr>
              <a:t> </a:t>
            </a:r>
            <a:r>
              <a:rPr lang="it-IT" sz="2400" b="1">
                <a:solidFill>
                  <a:srgbClr val="FFFF00"/>
                </a:solidFill>
                <a:effectLst>
                  <a:outerShdw blurRad="38100" dist="38100" dir="2700000" algn="tl">
                    <a:srgbClr val="000000"/>
                  </a:outerShdw>
                </a:effectLst>
                <a:sym typeface="Symbol" pitchFamily="18" charset="2"/>
              </a:rPr>
              <a:t>spasticità (clonie, spasmi)</a:t>
            </a:r>
          </a:p>
          <a:p>
            <a:pPr marL="342900" indent="-342900" algn="l">
              <a:lnSpc>
                <a:spcPct val="80000"/>
              </a:lnSpc>
              <a:spcBef>
                <a:spcPct val="20000"/>
              </a:spcBef>
              <a:buClr>
                <a:schemeClr val="hlink"/>
              </a:buClr>
              <a:buSzPct val="65000"/>
              <a:buFont typeface="Wingdings" pitchFamily="2" charset="2"/>
              <a:buNone/>
              <a:defRPr/>
            </a:pPr>
            <a:r>
              <a:rPr lang="it-IT" sz="2400" b="1">
                <a:solidFill>
                  <a:schemeClr val="hlink"/>
                </a:solidFill>
                <a:effectLst>
                  <a:outerShdw blurRad="38100" dist="38100" dir="2700000" algn="tl">
                    <a:srgbClr val="000000"/>
                  </a:outerShdw>
                </a:effectLst>
                <a:sym typeface="Symbol" pitchFamily="18" charset="2"/>
              </a:rPr>
              <a:t>	</a:t>
            </a:r>
            <a:r>
              <a:rPr lang="it-IT" sz="2400" b="1">
                <a:solidFill>
                  <a:schemeClr val="hlink"/>
                </a:solidFill>
                <a:effectLst>
                  <a:outerShdw blurRad="38100" dist="38100" dir="2700000" algn="tl">
                    <a:srgbClr val="000000"/>
                  </a:outerShdw>
                </a:effectLst>
                <a:latin typeface="Arial" pitchFamily="34" charset="0"/>
                <a:cs typeface="Arial" pitchFamily="34" charset="0"/>
                <a:sym typeface="Symbol" pitchFamily="18" charset="2"/>
              </a:rPr>
              <a:t>→ </a:t>
            </a:r>
            <a:r>
              <a:rPr lang="it-IT" sz="2400" b="1">
                <a:solidFill>
                  <a:schemeClr val="hlink"/>
                </a:solidFill>
                <a:effectLst>
                  <a:outerShdw blurRad="38100" dist="38100" dir="2700000" algn="tl">
                    <a:srgbClr val="000000"/>
                  </a:outerShdw>
                </a:effectLst>
                <a:sym typeface="Symbol" pitchFamily="18" charset="2"/>
              </a:rPr>
              <a:t>sindromi da “overuse” distrettuale</a:t>
            </a:r>
          </a:p>
          <a:p>
            <a:pPr marL="342900" indent="-342900" algn="l">
              <a:lnSpc>
                <a:spcPct val="80000"/>
              </a:lnSpc>
              <a:spcBef>
                <a:spcPct val="20000"/>
              </a:spcBef>
              <a:buClr>
                <a:schemeClr val="hlink"/>
              </a:buClr>
              <a:buSzPct val="65000"/>
              <a:buFont typeface="Wingdings" pitchFamily="2" charset="2"/>
              <a:buNone/>
              <a:defRPr/>
            </a:pPr>
            <a:endParaRPr lang="it-IT" sz="2400">
              <a:solidFill>
                <a:schemeClr val="hlink"/>
              </a:solidFill>
              <a:effectLst>
                <a:outerShdw blurRad="38100" dist="38100" dir="2700000" algn="tl">
                  <a:srgbClr val="00000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Rot="1" noChangeArrowheads="1"/>
          </p:cNvSpPr>
          <p:nvPr/>
        </p:nvSpPr>
        <p:spPr bwMode="auto">
          <a:xfrm>
            <a:off x="457200" y="274638"/>
            <a:ext cx="8229600" cy="1143000"/>
          </a:xfrm>
          <a:prstGeom prst="rect">
            <a:avLst/>
          </a:prstGeom>
          <a:noFill/>
          <a:ln w="9525">
            <a:noFill/>
            <a:miter lim="800000"/>
            <a:headEnd/>
            <a:tailEnd/>
          </a:ln>
        </p:spPr>
        <p:txBody>
          <a:bodyPr anchor="ctr"/>
          <a:lstStyle/>
          <a:p>
            <a:r>
              <a:rPr lang="it-IT" sz="4800" b="1">
                <a:solidFill>
                  <a:srgbClr val="FFFF00"/>
                </a:solidFill>
              </a:rPr>
              <a:t>DOLORE NEUROPATICO</a:t>
            </a:r>
          </a:p>
        </p:txBody>
      </p:sp>
      <p:sp>
        <p:nvSpPr>
          <p:cNvPr id="199685" name="Rectangle 5"/>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65000"/>
              <a:buFont typeface="Wingdings" pitchFamily="2" charset="2"/>
              <a:buNone/>
              <a:defRPr/>
            </a:pPr>
            <a:r>
              <a:rPr lang="it-IT" sz="3200" b="1">
                <a:effectLst>
                  <a:outerShdw blurRad="38100" dist="38100" dir="2700000" algn="tl">
                    <a:srgbClr val="000000"/>
                  </a:outerShdw>
                </a:effectLst>
              </a:rPr>
              <a:t>Dolore che origina come conseguenza diretta  di una lesione o di una patologia  che interessa il sistema somatosensoriale, non solo per una alterazione strutturale del  sistema nervoso ma anche per una sua alterazione funzionale</a:t>
            </a:r>
          </a:p>
          <a:p>
            <a:pPr marL="342900" indent="-342900" algn="l">
              <a:lnSpc>
                <a:spcPct val="90000"/>
              </a:lnSpc>
              <a:spcBef>
                <a:spcPct val="20000"/>
              </a:spcBef>
              <a:buClr>
                <a:schemeClr val="hlink"/>
              </a:buClr>
              <a:buSzPct val="65000"/>
              <a:buFont typeface="Wingdings" pitchFamily="2" charset="2"/>
              <a:buChar char="n"/>
              <a:defRPr/>
            </a:pPr>
            <a:endParaRPr lang="it-IT" sz="3200">
              <a:effectLst>
                <a:outerShdw blurRad="38100" dist="38100" dir="2700000" algn="tl">
                  <a:srgbClr val="000000"/>
                </a:outerShdw>
              </a:effectLst>
            </a:endParaRPr>
          </a:p>
          <a:p>
            <a:pPr marL="342900" indent="-342900">
              <a:lnSpc>
                <a:spcPct val="90000"/>
              </a:lnSpc>
              <a:spcBef>
                <a:spcPct val="20000"/>
              </a:spcBef>
              <a:buClr>
                <a:schemeClr val="hlink"/>
              </a:buClr>
              <a:buSzPct val="65000"/>
              <a:buFont typeface="Wingdings" pitchFamily="2" charset="2"/>
              <a:buNone/>
              <a:defRPr/>
            </a:pPr>
            <a:r>
              <a:rPr lang="it-IT" sz="2000" b="1">
                <a:solidFill>
                  <a:schemeClr val="hlink"/>
                </a:solidFill>
                <a:effectLst>
                  <a:outerShdw blurRad="38100" dist="38100" dir="2700000" algn="tl">
                    <a:srgbClr val="000000"/>
                  </a:outerShdw>
                </a:effectLst>
              </a:rPr>
              <a:t>Treede RD et al. Neuropathic pain: redefinition and a grading system for clinical and research purposes.</a:t>
            </a:r>
          </a:p>
          <a:p>
            <a:pPr marL="342900" indent="-342900">
              <a:lnSpc>
                <a:spcPct val="90000"/>
              </a:lnSpc>
              <a:spcBef>
                <a:spcPct val="20000"/>
              </a:spcBef>
              <a:buClr>
                <a:schemeClr val="hlink"/>
              </a:buClr>
              <a:buSzPct val="65000"/>
              <a:buFont typeface="Wingdings" pitchFamily="2" charset="2"/>
              <a:buNone/>
              <a:defRPr/>
            </a:pPr>
            <a:r>
              <a:rPr lang="it-IT" sz="2000" b="1">
                <a:solidFill>
                  <a:schemeClr val="hlink"/>
                </a:solidFill>
                <a:effectLst>
                  <a:outerShdw blurRad="38100" dist="38100" dir="2700000" algn="tl">
                    <a:srgbClr val="000000"/>
                  </a:outerShdw>
                </a:effectLst>
              </a:rPr>
              <a:t> Neurology, 2008:70:1630-5</a:t>
            </a:r>
            <a:r>
              <a:rPr lang="it-IT" sz="2000">
                <a:effectLst>
                  <a:outerShdw blurRad="38100" dist="38100" dir="2700000" algn="tl">
                    <a:srgbClr val="000000"/>
                  </a:outerShdw>
                </a:effectLs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it-IT" b="1" smtClean="0">
                <a:solidFill>
                  <a:srgbClr val="FFFF00"/>
                </a:solidFill>
                <a:effectLst/>
              </a:rPr>
              <a:t>DOLORE NEUROPATICO</a:t>
            </a:r>
          </a:p>
        </p:txBody>
      </p:sp>
      <p:graphicFrame>
        <p:nvGraphicFramePr>
          <p:cNvPr id="55316" name="Group 20"/>
          <p:cNvGraphicFramePr>
            <a:graphicFrameLocks noGrp="1"/>
          </p:cNvGraphicFramePr>
          <p:nvPr>
            <p:ph type="tbl" idx="1"/>
          </p:nvPr>
        </p:nvGraphicFramePr>
        <p:xfrm>
          <a:off x="457200" y="1981200"/>
          <a:ext cx="8229600" cy="4473576"/>
        </p:xfrm>
        <a:graphic>
          <a:graphicData uri="http://schemas.openxmlformats.org/drawingml/2006/table">
            <a:tbl>
              <a:tblPr/>
              <a:tblGrid>
                <a:gridCol w="4114800"/>
                <a:gridCol w="4114800"/>
              </a:tblGrid>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Sede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Tipo eziologico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Sovralesionale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Radicolare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CRPS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3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Lesionale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Radicolare</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“Transitional pain” Siringomielico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hlink"/>
                          </a:solidFill>
                          <a:effectLst>
                            <a:outerShdw blurRad="38100" dist="38100" dir="2700000" algn="tl">
                              <a:srgbClr val="000000"/>
                            </a:outerShdw>
                          </a:effectLst>
                          <a:latin typeface="Tahoma" pitchFamily="34" charset="0"/>
                        </a:rPr>
                        <a:t>Sottolesionale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it-IT"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Centrale o da deafferentazione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solidFill>
                  <a:srgbClr val="FFFF00"/>
                </a:solidFill>
                <a:effectLst/>
              </a:rPr>
              <a:t>TERAPIA INTRATECALE</a:t>
            </a:r>
            <a:endParaRPr lang="it-IT" b="1" smtClean="0">
              <a:solidFill>
                <a:srgbClr val="FFFF00"/>
              </a:solidFill>
              <a:effectLst/>
            </a:endParaRPr>
          </a:p>
        </p:txBody>
      </p:sp>
      <p:sp>
        <p:nvSpPr>
          <p:cNvPr id="28675" name="Rectangle 3"/>
          <p:cNvSpPr>
            <a:spLocks noGrp="1" noChangeArrowheads="1"/>
          </p:cNvSpPr>
          <p:nvPr>
            <p:ph type="body" idx="1"/>
          </p:nvPr>
        </p:nvSpPr>
        <p:spPr>
          <a:xfrm>
            <a:off x="457200" y="2349500"/>
            <a:ext cx="8229600" cy="3746500"/>
          </a:xfrm>
        </p:spPr>
        <p:txBody>
          <a:bodyPr/>
          <a:lstStyle/>
          <a:p>
            <a:pPr eaLnBrk="1" hangingPunct="1"/>
            <a:r>
              <a:rPr lang="it-IT" sz="2800" b="1" smtClean="0">
                <a:effectLst/>
              </a:rPr>
              <a:t>La somministrazione intratecale di farmaci è stata utilizzata per trattare il dolore cronico a partire dagli anni '70</a:t>
            </a:r>
          </a:p>
          <a:p>
            <a:pPr eaLnBrk="1" hangingPunct="1">
              <a:buFont typeface="Wingdings" pitchFamily="2" charset="2"/>
              <a:buNone/>
            </a:pPr>
            <a:endParaRPr lang="it-IT" sz="2800" b="1" smtClean="0">
              <a:effectLst/>
            </a:endParaRPr>
          </a:p>
          <a:p>
            <a:pPr eaLnBrk="1" hangingPunct="1"/>
            <a:r>
              <a:rPr lang="it-IT" sz="2800" b="1" smtClean="0">
                <a:effectLst/>
              </a:rPr>
              <a:t>I farmaci più utilizzati sono la morfina ed i suoi derivati [idromorfone] e più recentemente lo ziconotide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it-IT" b="1" smtClean="0">
                <a:solidFill>
                  <a:srgbClr val="FFFF00"/>
                </a:solidFill>
              </a:rPr>
              <a:t>ZICONOTIDE</a:t>
            </a:r>
          </a:p>
        </p:txBody>
      </p:sp>
      <p:sp>
        <p:nvSpPr>
          <p:cNvPr id="224259" name="Rectangle 3"/>
          <p:cNvSpPr>
            <a:spLocks noGrp="1" noChangeArrowheads="1"/>
          </p:cNvSpPr>
          <p:nvPr>
            <p:ph type="body" idx="1"/>
          </p:nvPr>
        </p:nvSpPr>
        <p:spPr/>
        <p:txBody>
          <a:bodyPr/>
          <a:lstStyle/>
          <a:p>
            <a:pPr eaLnBrk="1" hangingPunct="1">
              <a:defRPr/>
            </a:pPr>
            <a:r>
              <a:rPr lang="it-IT" sz="2800" smtClean="0">
                <a:effectLst/>
              </a:rPr>
              <a:t>La sua azione si esplica inibendo la trasmissione nocicettiva nei neuroni del corno dorsale del midollo spinale,  mediante il blocco selettivo dei canali del calcio voltaggio-dipendenti di tipo N (NCC)</a:t>
            </a:r>
          </a:p>
          <a:p>
            <a:pPr eaLnBrk="1" hangingPunct="1">
              <a:defRPr/>
            </a:pPr>
            <a:r>
              <a:rPr lang="it-IT" sz="2800" smtClean="0">
                <a:effectLst/>
              </a:rPr>
              <a:t>I NCC regolano il rilascio di neurotrasmettitori in specifiche popolazioni di neuroni responsabili dell’elaborazione del dolore a livello midollare</a:t>
            </a:r>
            <a:endParaRPr lang="it-IT" sz="2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defRPr/>
            </a:pPr>
            <a:r>
              <a:rPr lang="it-IT" b="1" smtClean="0">
                <a:solidFill>
                  <a:srgbClr val="FFFF00"/>
                </a:solidFill>
              </a:rPr>
              <a:t>ZICONOTIDE</a:t>
            </a:r>
          </a:p>
        </p:txBody>
      </p:sp>
      <p:sp>
        <p:nvSpPr>
          <p:cNvPr id="225283" name="Rectangle 3"/>
          <p:cNvSpPr>
            <a:spLocks noGrp="1" noChangeArrowheads="1"/>
          </p:cNvSpPr>
          <p:nvPr>
            <p:ph type="body" idx="1"/>
          </p:nvPr>
        </p:nvSpPr>
        <p:spPr/>
        <p:txBody>
          <a:bodyPr/>
          <a:lstStyle/>
          <a:p>
            <a:pPr eaLnBrk="1" hangingPunct="1">
              <a:lnSpc>
                <a:spcPct val="90000"/>
              </a:lnSpc>
              <a:defRPr/>
            </a:pPr>
            <a:r>
              <a:rPr lang="it-IT" sz="2400" smtClean="0">
                <a:effectLst/>
              </a:rPr>
              <a:t>E’ un farmaco indicato per il trattamento del dolore cronico severo nei</a:t>
            </a:r>
            <a:r>
              <a:rPr lang="it-IT" sz="2400" b="1" smtClean="0">
                <a:effectLst/>
              </a:rPr>
              <a:t> </a:t>
            </a:r>
            <a:r>
              <a:rPr lang="it-IT" sz="2400" smtClean="0">
                <a:effectLst/>
              </a:rPr>
              <a:t>pazienti che richiedono analgesia intratecale. </a:t>
            </a:r>
          </a:p>
          <a:p>
            <a:pPr eaLnBrk="1" hangingPunct="1">
              <a:lnSpc>
                <a:spcPct val="90000"/>
              </a:lnSpc>
              <a:defRPr/>
            </a:pPr>
            <a:r>
              <a:rPr lang="it-IT" sz="2400" smtClean="0">
                <a:effectLst/>
              </a:rPr>
              <a:t>A differenza degli oppioidi, ziconotide non causa tolleranza ed è efficace anche nel dolore resistente agli oppioidi. </a:t>
            </a:r>
          </a:p>
          <a:p>
            <a:pPr eaLnBrk="1" hangingPunct="1">
              <a:lnSpc>
                <a:spcPct val="90000"/>
              </a:lnSpc>
              <a:defRPr/>
            </a:pPr>
            <a:r>
              <a:rPr lang="it-IT" sz="2400" smtClean="0">
                <a:effectLst/>
              </a:rPr>
              <a:t>In caso di sovradosaggio ziconotide non genera, a differenza della morfina, depressione  respiratoria.</a:t>
            </a:r>
          </a:p>
          <a:p>
            <a:pPr eaLnBrk="1" hangingPunct="1">
              <a:lnSpc>
                <a:spcPct val="90000"/>
              </a:lnSpc>
              <a:defRPr/>
            </a:pPr>
            <a:r>
              <a:rPr lang="it-IT" sz="2400" smtClean="0">
                <a:effectLst/>
              </a:rPr>
              <a:t>In caso di brusca interruzione della somministrazione di ziconotide, ad esempio per una dislocazione del catetere, non si verificano sindromi da astinenza</a:t>
            </a:r>
            <a:r>
              <a:rPr lang="it-IT" sz="24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solidFill>
                  <a:srgbClr val="FFFF00"/>
                </a:solidFill>
                <a:effectLst/>
              </a:rPr>
              <a:t>TERAPIA INTRATECALE</a:t>
            </a:r>
            <a:endParaRPr lang="it-IT" b="1" smtClean="0">
              <a:solidFill>
                <a:srgbClr val="FFFF00"/>
              </a:solidFill>
              <a:effectLst/>
            </a:endParaRPr>
          </a:p>
        </p:txBody>
      </p:sp>
      <p:sp>
        <p:nvSpPr>
          <p:cNvPr id="5123" name="Rectangle 3"/>
          <p:cNvSpPr>
            <a:spLocks noGrp="1" noChangeArrowheads="1"/>
          </p:cNvSpPr>
          <p:nvPr>
            <p:ph type="body" idx="1"/>
          </p:nvPr>
        </p:nvSpPr>
        <p:spPr/>
        <p:txBody>
          <a:bodyPr/>
          <a:lstStyle/>
          <a:p>
            <a:pPr algn="ctr" eaLnBrk="1" hangingPunct="1">
              <a:buFont typeface="Wingdings" pitchFamily="2" charset="2"/>
              <a:buNone/>
            </a:pPr>
            <a:r>
              <a:rPr lang="it-IT" b="1" smtClean="0">
                <a:solidFill>
                  <a:schemeClr val="hlink"/>
                </a:solidFill>
                <a:effectLst/>
              </a:rPr>
              <a:t>Indicazioni</a:t>
            </a:r>
          </a:p>
          <a:p>
            <a:pPr algn="ctr" eaLnBrk="1" hangingPunct="1">
              <a:buFont typeface="Wingdings" pitchFamily="2" charset="2"/>
              <a:buNone/>
            </a:pPr>
            <a:endParaRPr lang="it-IT" b="1" smtClean="0">
              <a:solidFill>
                <a:schemeClr val="hlink"/>
              </a:solidFill>
              <a:effectLst/>
            </a:endParaRPr>
          </a:p>
          <a:p>
            <a:pPr eaLnBrk="1" hangingPunct="1"/>
            <a:r>
              <a:rPr lang="it-IT" b="1" smtClean="0">
                <a:effectLst/>
              </a:rPr>
              <a:t>Dolore cronico severo di origine neoplastica e non </a:t>
            </a:r>
          </a:p>
          <a:p>
            <a:pPr eaLnBrk="1" hangingPunct="1">
              <a:buFont typeface="Wingdings" pitchFamily="2" charset="2"/>
              <a:buNone/>
            </a:pPr>
            <a:endParaRPr lang="it-IT" b="1" smtClean="0">
              <a:effectLst/>
            </a:endParaRPr>
          </a:p>
          <a:p>
            <a:pPr eaLnBrk="1" hangingPunct="1"/>
            <a:r>
              <a:rPr lang="it-IT" b="1" smtClean="0">
                <a:effectLst/>
              </a:rPr>
              <a:t>Spasticità intrattabile cerebrale e midollare (scala di Ashworth </a:t>
            </a:r>
            <a:r>
              <a:rPr lang="it-IT" b="1" smtClean="0">
                <a:effectLst/>
                <a:cs typeface="Tahoma" pitchFamily="34" charset="0"/>
              </a:rPr>
              <a:t>≥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p:cNvSpPr txBox="1">
            <a:spLocks noChangeArrowheads="1"/>
          </p:cNvSpPr>
          <p:nvPr/>
        </p:nvSpPr>
        <p:spPr bwMode="auto">
          <a:xfrm>
            <a:off x="665163" y="188913"/>
            <a:ext cx="7867650" cy="822325"/>
          </a:xfrm>
          <a:prstGeom prst="rect">
            <a:avLst/>
          </a:prstGeom>
          <a:noFill/>
          <a:ln w="9525">
            <a:noFill/>
            <a:miter lim="800000"/>
            <a:headEnd/>
            <a:tailEnd/>
          </a:ln>
        </p:spPr>
        <p:txBody>
          <a:bodyPr>
            <a:spAutoFit/>
          </a:bodyPr>
          <a:lstStyle/>
          <a:p>
            <a:r>
              <a:rPr lang="it-IT" sz="2400" b="1">
                <a:solidFill>
                  <a:srgbClr val="FFFF00"/>
                </a:solidFill>
              </a:rPr>
              <a:t>Polyanalgesic Consensus Conference 2007</a:t>
            </a:r>
          </a:p>
          <a:p>
            <a:r>
              <a:rPr lang="it-IT" sz="2400" b="1">
                <a:solidFill>
                  <a:srgbClr val="FFFF00"/>
                </a:solidFill>
              </a:rPr>
              <a:t> Report of an expert panel</a:t>
            </a:r>
          </a:p>
        </p:txBody>
      </p:sp>
      <p:sp>
        <p:nvSpPr>
          <p:cNvPr id="31747" name="Text Box 9"/>
          <p:cNvSpPr txBox="1">
            <a:spLocks noChangeArrowheads="1"/>
          </p:cNvSpPr>
          <p:nvPr/>
        </p:nvSpPr>
        <p:spPr bwMode="auto">
          <a:xfrm>
            <a:off x="1692275" y="2189163"/>
            <a:ext cx="1295400" cy="376237"/>
          </a:xfrm>
          <a:prstGeom prst="rect">
            <a:avLst/>
          </a:prstGeom>
          <a:solidFill>
            <a:schemeClr val="bg2"/>
          </a:solidFill>
          <a:ln w="9525">
            <a:solidFill>
              <a:schemeClr val="tx1"/>
            </a:solidFill>
            <a:miter lim="800000"/>
            <a:headEnd/>
            <a:tailEnd/>
          </a:ln>
        </p:spPr>
        <p:txBody>
          <a:bodyPr>
            <a:spAutoFit/>
          </a:bodyPr>
          <a:lstStyle/>
          <a:p>
            <a:pPr algn="l"/>
            <a:r>
              <a:rPr lang="it-IT" b="1">
                <a:latin typeface="Georgia" pitchFamily="18" charset="0"/>
              </a:rPr>
              <a:t>Morfina</a:t>
            </a:r>
          </a:p>
        </p:txBody>
      </p:sp>
      <p:sp>
        <p:nvSpPr>
          <p:cNvPr id="31748" name="Text Box 10"/>
          <p:cNvSpPr txBox="1">
            <a:spLocks noChangeArrowheads="1"/>
          </p:cNvSpPr>
          <p:nvPr/>
        </p:nvSpPr>
        <p:spPr bwMode="auto">
          <a:xfrm>
            <a:off x="6588125" y="2189163"/>
            <a:ext cx="1800225" cy="376237"/>
          </a:xfrm>
          <a:prstGeom prst="rect">
            <a:avLst/>
          </a:prstGeom>
          <a:solidFill>
            <a:schemeClr val="bg2"/>
          </a:solidFill>
          <a:ln w="9525">
            <a:solidFill>
              <a:schemeClr val="tx1"/>
            </a:solidFill>
            <a:miter lim="800000"/>
            <a:headEnd/>
            <a:tailEnd/>
          </a:ln>
        </p:spPr>
        <p:txBody>
          <a:bodyPr>
            <a:spAutoFit/>
          </a:bodyPr>
          <a:lstStyle/>
          <a:p>
            <a:pPr algn="l"/>
            <a:r>
              <a:rPr lang="it-IT" b="1">
                <a:latin typeface="Georgia" pitchFamily="18" charset="0"/>
              </a:rPr>
              <a:t>Idromorfone</a:t>
            </a:r>
          </a:p>
        </p:txBody>
      </p:sp>
      <p:sp>
        <p:nvSpPr>
          <p:cNvPr id="226315" name="Text Box 11"/>
          <p:cNvSpPr txBox="1">
            <a:spLocks noChangeArrowheads="1"/>
          </p:cNvSpPr>
          <p:nvPr/>
        </p:nvSpPr>
        <p:spPr bwMode="auto">
          <a:xfrm>
            <a:off x="2122488" y="2940050"/>
            <a:ext cx="4927600" cy="679450"/>
          </a:xfrm>
          <a:prstGeom prst="rect">
            <a:avLst/>
          </a:prstGeom>
          <a:noFill/>
          <a:ln w="38100">
            <a:solidFill>
              <a:schemeClr val="bg1"/>
            </a:solidFill>
            <a:miter lim="800000"/>
            <a:headEnd/>
            <a:tailEnd/>
          </a:ln>
        </p:spPr>
        <p:txBody>
          <a:bodyPr wrap="none">
            <a:spAutoFit/>
          </a:bodyPr>
          <a:lstStyle/>
          <a:p>
            <a:pPr algn="l"/>
            <a:r>
              <a:rPr lang="it-IT" b="1">
                <a:latin typeface="Georgia" pitchFamily="18" charset="0"/>
              </a:rPr>
              <a:t>Morfina (o Idromorfone) + Bupivacaina</a:t>
            </a:r>
          </a:p>
          <a:p>
            <a:pPr algn="l"/>
            <a:r>
              <a:rPr lang="it-IT" b="1">
                <a:latin typeface="Georgia" pitchFamily="18" charset="0"/>
              </a:rPr>
              <a:t>Morfina (o Idromorfone) + Clonidina</a:t>
            </a:r>
          </a:p>
        </p:txBody>
      </p:sp>
      <p:sp>
        <p:nvSpPr>
          <p:cNvPr id="226316" name="Text Box 12"/>
          <p:cNvSpPr txBox="1">
            <a:spLocks noChangeArrowheads="1"/>
          </p:cNvSpPr>
          <p:nvPr/>
        </p:nvSpPr>
        <p:spPr bwMode="auto">
          <a:xfrm>
            <a:off x="1406525" y="3965575"/>
            <a:ext cx="6357938" cy="404813"/>
          </a:xfrm>
          <a:prstGeom prst="rect">
            <a:avLst/>
          </a:prstGeom>
          <a:noFill/>
          <a:ln w="38100">
            <a:solidFill>
              <a:schemeClr val="bg1"/>
            </a:solidFill>
            <a:miter lim="800000"/>
            <a:headEnd/>
            <a:tailEnd/>
          </a:ln>
        </p:spPr>
        <p:txBody>
          <a:bodyPr wrap="none">
            <a:spAutoFit/>
          </a:bodyPr>
          <a:lstStyle/>
          <a:p>
            <a:pPr algn="l"/>
            <a:r>
              <a:rPr lang="it-IT" b="1">
                <a:latin typeface="Georgia" pitchFamily="18" charset="0"/>
              </a:rPr>
              <a:t>Morfina (o Idromorfone) + Bupivacaina + Clonidina</a:t>
            </a:r>
          </a:p>
        </p:txBody>
      </p:sp>
      <p:sp>
        <p:nvSpPr>
          <p:cNvPr id="226317" name="Text Box 13"/>
          <p:cNvSpPr txBox="1">
            <a:spLocks noChangeArrowheads="1"/>
          </p:cNvSpPr>
          <p:nvPr/>
        </p:nvSpPr>
        <p:spPr bwMode="auto">
          <a:xfrm>
            <a:off x="1946275" y="4713288"/>
            <a:ext cx="5237163" cy="404812"/>
          </a:xfrm>
          <a:prstGeom prst="rect">
            <a:avLst/>
          </a:prstGeom>
          <a:noFill/>
          <a:ln w="38100">
            <a:solidFill>
              <a:schemeClr val="bg1"/>
            </a:solidFill>
            <a:miter lim="800000"/>
            <a:headEnd/>
            <a:tailEnd/>
          </a:ln>
        </p:spPr>
        <p:txBody>
          <a:bodyPr wrap="none">
            <a:spAutoFit/>
          </a:bodyPr>
          <a:lstStyle/>
          <a:p>
            <a:pPr algn="l"/>
            <a:r>
              <a:rPr lang="it-IT" b="1">
                <a:latin typeface="Georgia" pitchFamily="18" charset="0"/>
              </a:rPr>
              <a:t>Fentanyl, Sufentanyl, Midazolam, </a:t>
            </a:r>
            <a:r>
              <a:rPr lang="it-IT" b="1">
                <a:solidFill>
                  <a:srgbClr val="FFFF00"/>
                </a:solidFill>
              </a:rPr>
              <a:t>Baclofen</a:t>
            </a:r>
          </a:p>
        </p:txBody>
      </p:sp>
      <p:sp>
        <p:nvSpPr>
          <p:cNvPr id="226318" name="Text Box 14"/>
          <p:cNvSpPr txBox="1">
            <a:spLocks noChangeArrowheads="1"/>
          </p:cNvSpPr>
          <p:nvPr/>
        </p:nvSpPr>
        <p:spPr bwMode="auto">
          <a:xfrm>
            <a:off x="2390775" y="5468938"/>
            <a:ext cx="4391025" cy="404812"/>
          </a:xfrm>
          <a:prstGeom prst="rect">
            <a:avLst/>
          </a:prstGeom>
          <a:noFill/>
          <a:ln w="38100">
            <a:solidFill>
              <a:schemeClr val="bg1"/>
            </a:solidFill>
            <a:miter lim="800000"/>
            <a:headEnd/>
            <a:tailEnd/>
          </a:ln>
        </p:spPr>
        <p:txBody>
          <a:bodyPr wrap="none">
            <a:spAutoFit/>
          </a:bodyPr>
          <a:lstStyle/>
          <a:p>
            <a:pPr algn="l"/>
            <a:r>
              <a:rPr lang="it-IT" b="1">
                <a:latin typeface="Georgia" pitchFamily="18" charset="0"/>
              </a:rPr>
              <a:t>Neostigmina, Adenosina, Ketorolac</a:t>
            </a:r>
          </a:p>
        </p:txBody>
      </p:sp>
      <p:sp>
        <p:nvSpPr>
          <p:cNvPr id="226319" name="Text Box 15"/>
          <p:cNvSpPr txBox="1">
            <a:spLocks noChangeArrowheads="1"/>
          </p:cNvSpPr>
          <p:nvPr/>
        </p:nvSpPr>
        <p:spPr bwMode="auto">
          <a:xfrm>
            <a:off x="676275" y="6221413"/>
            <a:ext cx="7820025" cy="404812"/>
          </a:xfrm>
          <a:prstGeom prst="rect">
            <a:avLst/>
          </a:prstGeom>
          <a:noFill/>
          <a:ln w="38100">
            <a:solidFill>
              <a:schemeClr val="bg1"/>
            </a:solidFill>
            <a:miter lim="800000"/>
            <a:headEnd/>
            <a:tailEnd/>
          </a:ln>
        </p:spPr>
        <p:txBody>
          <a:bodyPr wrap="none">
            <a:spAutoFit/>
          </a:bodyPr>
          <a:lstStyle/>
          <a:p>
            <a:pPr algn="l"/>
            <a:r>
              <a:rPr lang="it-IT" b="1">
                <a:latin typeface="Georgia" pitchFamily="18" charset="0"/>
              </a:rPr>
              <a:t>Ropivacaina, Meperidina, Gabapentin, Buprenorfina, Octreotide</a:t>
            </a:r>
          </a:p>
        </p:txBody>
      </p:sp>
      <p:sp>
        <p:nvSpPr>
          <p:cNvPr id="31754" name="AutoShape 17"/>
          <p:cNvSpPr>
            <a:spLocks noChangeArrowheads="1"/>
          </p:cNvSpPr>
          <p:nvPr/>
        </p:nvSpPr>
        <p:spPr bwMode="auto">
          <a:xfrm>
            <a:off x="3059113" y="2276475"/>
            <a:ext cx="1008062" cy="215900"/>
          </a:xfrm>
          <a:prstGeom prst="leftRightArrow">
            <a:avLst>
              <a:gd name="adj1" fmla="val 50000"/>
              <a:gd name="adj2" fmla="val 93382"/>
            </a:avLst>
          </a:prstGeom>
          <a:solidFill>
            <a:schemeClr val="bg2"/>
          </a:solidFill>
          <a:ln w="9525">
            <a:solidFill>
              <a:schemeClr val="bg1"/>
            </a:solidFill>
            <a:miter lim="800000"/>
            <a:headEnd/>
            <a:tailEnd/>
          </a:ln>
        </p:spPr>
        <p:txBody>
          <a:bodyPr wrap="none" anchor="ctr"/>
          <a:lstStyle/>
          <a:p>
            <a:endParaRPr lang="it-IT"/>
          </a:p>
        </p:txBody>
      </p:sp>
      <p:sp>
        <p:nvSpPr>
          <p:cNvPr id="226322" name="AutoShape 18"/>
          <p:cNvSpPr>
            <a:spLocks noChangeArrowheads="1"/>
          </p:cNvSpPr>
          <p:nvPr/>
        </p:nvSpPr>
        <p:spPr bwMode="auto">
          <a:xfrm>
            <a:off x="4500563" y="2565400"/>
            <a:ext cx="215900" cy="360363"/>
          </a:xfrm>
          <a:prstGeom prst="downArrow">
            <a:avLst>
              <a:gd name="adj1" fmla="val 50000"/>
              <a:gd name="adj2" fmla="val 41728"/>
            </a:avLst>
          </a:prstGeom>
          <a:solidFill>
            <a:schemeClr val="bg1"/>
          </a:solidFill>
          <a:ln w="9525">
            <a:solidFill>
              <a:schemeClr val="bg1"/>
            </a:solidFill>
            <a:miter lim="800000"/>
            <a:headEnd/>
            <a:tailEnd/>
          </a:ln>
        </p:spPr>
        <p:txBody>
          <a:bodyPr vert="eaVert" wrap="none" anchor="ctr"/>
          <a:lstStyle/>
          <a:p>
            <a:endParaRPr lang="it-IT"/>
          </a:p>
        </p:txBody>
      </p:sp>
      <p:sp>
        <p:nvSpPr>
          <p:cNvPr id="226323" name="AutoShape 19"/>
          <p:cNvSpPr>
            <a:spLocks noChangeArrowheads="1"/>
          </p:cNvSpPr>
          <p:nvPr/>
        </p:nvSpPr>
        <p:spPr bwMode="auto">
          <a:xfrm flipV="1">
            <a:off x="4464050" y="3670300"/>
            <a:ext cx="215900" cy="215900"/>
          </a:xfrm>
          <a:prstGeom prst="triangle">
            <a:avLst>
              <a:gd name="adj" fmla="val 50000"/>
            </a:avLst>
          </a:prstGeom>
          <a:solidFill>
            <a:schemeClr val="bg1"/>
          </a:solidFill>
          <a:ln w="9525">
            <a:solidFill>
              <a:schemeClr val="bg1"/>
            </a:solidFill>
            <a:miter lim="800000"/>
            <a:headEnd/>
            <a:tailEnd/>
          </a:ln>
        </p:spPr>
        <p:txBody>
          <a:bodyPr wrap="none" anchor="ctr"/>
          <a:lstStyle/>
          <a:p>
            <a:endParaRPr lang="it-IT"/>
          </a:p>
        </p:txBody>
      </p:sp>
      <p:sp>
        <p:nvSpPr>
          <p:cNvPr id="226324" name="AutoShape 20"/>
          <p:cNvSpPr>
            <a:spLocks noChangeArrowheads="1"/>
          </p:cNvSpPr>
          <p:nvPr/>
        </p:nvSpPr>
        <p:spPr bwMode="auto">
          <a:xfrm flipV="1">
            <a:off x="4464050" y="4421188"/>
            <a:ext cx="215900" cy="215900"/>
          </a:xfrm>
          <a:prstGeom prst="triangle">
            <a:avLst>
              <a:gd name="adj" fmla="val 50000"/>
            </a:avLst>
          </a:prstGeom>
          <a:solidFill>
            <a:schemeClr val="bg1"/>
          </a:solidFill>
          <a:ln w="9525">
            <a:solidFill>
              <a:schemeClr val="bg1"/>
            </a:solidFill>
            <a:miter lim="800000"/>
            <a:headEnd/>
            <a:tailEnd/>
          </a:ln>
        </p:spPr>
        <p:txBody>
          <a:bodyPr wrap="none" anchor="ctr"/>
          <a:lstStyle/>
          <a:p>
            <a:endParaRPr lang="it-IT"/>
          </a:p>
        </p:txBody>
      </p:sp>
      <p:sp>
        <p:nvSpPr>
          <p:cNvPr id="226325" name="AutoShape 21"/>
          <p:cNvSpPr>
            <a:spLocks noChangeArrowheads="1"/>
          </p:cNvSpPr>
          <p:nvPr/>
        </p:nvSpPr>
        <p:spPr bwMode="auto">
          <a:xfrm flipV="1">
            <a:off x="4464050" y="5173663"/>
            <a:ext cx="215900" cy="215900"/>
          </a:xfrm>
          <a:prstGeom prst="triangle">
            <a:avLst>
              <a:gd name="adj" fmla="val 50000"/>
            </a:avLst>
          </a:prstGeom>
          <a:solidFill>
            <a:schemeClr val="bg1"/>
          </a:solidFill>
          <a:ln w="9525">
            <a:solidFill>
              <a:schemeClr val="bg1"/>
            </a:solidFill>
            <a:miter lim="800000"/>
            <a:headEnd/>
            <a:tailEnd/>
          </a:ln>
        </p:spPr>
        <p:txBody>
          <a:bodyPr wrap="none" anchor="ctr"/>
          <a:lstStyle/>
          <a:p>
            <a:endParaRPr lang="it-IT"/>
          </a:p>
        </p:txBody>
      </p:sp>
      <p:sp>
        <p:nvSpPr>
          <p:cNvPr id="226326" name="AutoShape 22"/>
          <p:cNvSpPr>
            <a:spLocks noChangeArrowheads="1"/>
          </p:cNvSpPr>
          <p:nvPr/>
        </p:nvSpPr>
        <p:spPr bwMode="auto">
          <a:xfrm flipV="1">
            <a:off x="4464050" y="5924550"/>
            <a:ext cx="215900" cy="215900"/>
          </a:xfrm>
          <a:prstGeom prst="triangle">
            <a:avLst>
              <a:gd name="adj" fmla="val 50000"/>
            </a:avLst>
          </a:prstGeom>
          <a:solidFill>
            <a:schemeClr val="bg1"/>
          </a:solidFill>
          <a:ln w="9525">
            <a:solidFill>
              <a:schemeClr val="bg1"/>
            </a:solidFill>
            <a:miter lim="800000"/>
            <a:headEnd/>
            <a:tailEnd/>
          </a:ln>
        </p:spPr>
        <p:txBody>
          <a:bodyPr wrap="none" anchor="ctr"/>
          <a:lstStyle/>
          <a:p>
            <a:endParaRPr lang="it-IT"/>
          </a:p>
        </p:txBody>
      </p:sp>
      <p:grpSp>
        <p:nvGrpSpPr>
          <p:cNvPr id="2" name="Group 23"/>
          <p:cNvGrpSpPr>
            <a:grpSpLocks/>
          </p:cNvGrpSpPr>
          <p:nvPr/>
        </p:nvGrpSpPr>
        <p:grpSpPr bwMode="auto">
          <a:xfrm>
            <a:off x="539750" y="2420938"/>
            <a:ext cx="1079500" cy="2520950"/>
            <a:chOff x="340" y="1525"/>
            <a:chExt cx="1179" cy="1588"/>
          </a:xfrm>
        </p:grpSpPr>
        <p:sp>
          <p:nvSpPr>
            <p:cNvPr id="31765" name="Line 24"/>
            <p:cNvSpPr>
              <a:spLocks noChangeShapeType="1"/>
            </p:cNvSpPr>
            <p:nvPr/>
          </p:nvSpPr>
          <p:spPr bwMode="auto">
            <a:xfrm>
              <a:off x="340" y="3113"/>
              <a:ext cx="771" cy="0"/>
            </a:xfrm>
            <a:prstGeom prst="line">
              <a:avLst/>
            </a:prstGeom>
            <a:noFill/>
            <a:ln w="57150">
              <a:solidFill>
                <a:schemeClr val="bg1"/>
              </a:solidFill>
              <a:round/>
              <a:headEnd/>
              <a:tailEnd type="triangle" w="med" len="med"/>
            </a:ln>
          </p:spPr>
          <p:txBody>
            <a:bodyPr/>
            <a:lstStyle/>
            <a:p>
              <a:endParaRPr lang="it-IT"/>
            </a:p>
          </p:txBody>
        </p:sp>
        <p:sp>
          <p:nvSpPr>
            <p:cNvPr id="31766" name="Line 25"/>
            <p:cNvSpPr>
              <a:spLocks noChangeShapeType="1"/>
            </p:cNvSpPr>
            <p:nvPr/>
          </p:nvSpPr>
          <p:spPr bwMode="auto">
            <a:xfrm flipV="1">
              <a:off x="340" y="1525"/>
              <a:ext cx="0" cy="1588"/>
            </a:xfrm>
            <a:prstGeom prst="line">
              <a:avLst/>
            </a:prstGeom>
            <a:noFill/>
            <a:ln w="57150">
              <a:solidFill>
                <a:schemeClr val="bg1"/>
              </a:solidFill>
              <a:round/>
              <a:headEnd/>
              <a:tailEnd/>
            </a:ln>
          </p:spPr>
          <p:txBody>
            <a:bodyPr/>
            <a:lstStyle/>
            <a:p>
              <a:endParaRPr lang="it-IT"/>
            </a:p>
          </p:txBody>
        </p:sp>
        <p:sp>
          <p:nvSpPr>
            <p:cNvPr id="31767" name="Line 26"/>
            <p:cNvSpPr>
              <a:spLocks noChangeShapeType="1"/>
            </p:cNvSpPr>
            <p:nvPr/>
          </p:nvSpPr>
          <p:spPr bwMode="auto">
            <a:xfrm>
              <a:off x="340" y="1525"/>
              <a:ext cx="1179" cy="0"/>
            </a:xfrm>
            <a:prstGeom prst="line">
              <a:avLst/>
            </a:prstGeom>
            <a:noFill/>
            <a:ln w="57150">
              <a:solidFill>
                <a:schemeClr val="bg1"/>
              </a:solidFill>
              <a:round/>
              <a:headEnd/>
              <a:tailEnd/>
            </a:ln>
          </p:spPr>
          <p:txBody>
            <a:bodyPr/>
            <a:lstStyle/>
            <a:p>
              <a:endParaRPr lang="it-IT"/>
            </a:p>
          </p:txBody>
        </p:sp>
      </p:grpSp>
      <p:sp>
        <p:nvSpPr>
          <p:cNvPr id="226332" name="Text Box 28"/>
          <p:cNvSpPr txBox="1">
            <a:spLocks noChangeArrowheads="1"/>
          </p:cNvSpPr>
          <p:nvPr/>
        </p:nvSpPr>
        <p:spPr bwMode="auto">
          <a:xfrm>
            <a:off x="7104063" y="1268413"/>
            <a:ext cx="1789112" cy="641350"/>
          </a:xfrm>
          <a:prstGeom prst="rect">
            <a:avLst/>
          </a:prstGeom>
          <a:noFill/>
          <a:ln w="9525">
            <a:noFill/>
            <a:miter lim="800000"/>
            <a:headEnd/>
            <a:tailEnd/>
          </a:ln>
        </p:spPr>
        <p:txBody>
          <a:bodyPr>
            <a:spAutoFit/>
          </a:bodyPr>
          <a:lstStyle/>
          <a:p>
            <a:r>
              <a:rPr lang="it-IT" b="1">
                <a:latin typeface="Georgia" pitchFamily="18" charset="0"/>
              </a:rPr>
              <a:t>Neuropathic </a:t>
            </a:r>
          </a:p>
          <a:p>
            <a:r>
              <a:rPr lang="it-IT" b="1">
                <a:latin typeface="Georgia" pitchFamily="18" charset="0"/>
              </a:rPr>
              <a:t>Pain</a:t>
            </a:r>
          </a:p>
        </p:txBody>
      </p:sp>
      <p:sp>
        <p:nvSpPr>
          <p:cNvPr id="226333" name="AutoShape 29"/>
          <p:cNvSpPr>
            <a:spLocks noChangeArrowheads="1"/>
          </p:cNvSpPr>
          <p:nvPr/>
        </p:nvSpPr>
        <p:spPr bwMode="auto">
          <a:xfrm rot="16168499" flipH="1">
            <a:off x="8347869" y="2029619"/>
            <a:ext cx="725488" cy="355600"/>
          </a:xfrm>
          <a:custGeom>
            <a:avLst/>
            <a:gdLst>
              <a:gd name="T0" fmla="*/ 518220 w 21600"/>
              <a:gd name="T1" fmla="*/ 0 h 21600"/>
              <a:gd name="T2" fmla="*/ 310919 w 21600"/>
              <a:gd name="T3" fmla="*/ 118533 h 21600"/>
              <a:gd name="T4" fmla="*/ 0 w 21600"/>
              <a:gd name="T5" fmla="*/ 296350 h 21600"/>
              <a:gd name="T6" fmla="*/ 310919 w 21600"/>
              <a:gd name="T7" fmla="*/ 355600 h 21600"/>
              <a:gd name="T8" fmla="*/ 621837 w 21600"/>
              <a:gd name="T9" fmla="*/ 246944 h 21600"/>
              <a:gd name="T10" fmla="*/ 725488 w 21600"/>
              <a:gd name="T11" fmla="*/ 11853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9525">
            <a:solidFill>
              <a:schemeClr val="tx1"/>
            </a:solidFill>
            <a:miter lim="800000"/>
            <a:headEnd/>
            <a:tailEnd/>
          </a:ln>
        </p:spPr>
        <p:txBody>
          <a:bodyPr wrap="none" anchor="ctr"/>
          <a:lstStyle/>
          <a:p>
            <a:endParaRPr lang="it-IT"/>
          </a:p>
        </p:txBody>
      </p:sp>
      <p:sp>
        <p:nvSpPr>
          <p:cNvPr id="31763" name="Rectangle 30"/>
          <p:cNvSpPr>
            <a:spLocks noChangeArrowheads="1"/>
          </p:cNvSpPr>
          <p:nvPr/>
        </p:nvSpPr>
        <p:spPr bwMode="auto">
          <a:xfrm>
            <a:off x="4140200" y="2205038"/>
            <a:ext cx="1439863" cy="360362"/>
          </a:xfrm>
          <a:prstGeom prst="rect">
            <a:avLst/>
          </a:prstGeom>
          <a:solidFill>
            <a:schemeClr val="bg2"/>
          </a:solidFill>
          <a:ln w="9525" algn="ctr">
            <a:solidFill>
              <a:schemeClr val="tx1"/>
            </a:solidFill>
            <a:miter lim="800000"/>
            <a:headEnd/>
            <a:tailEnd/>
          </a:ln>
        </p:spPr>
        <p:txBody>
          <a:bodyPr wrap="none" anchor="ctr"/>
          <a:lstStyle/>
          <a:p>
            <a:r>
              <a:rPr lang="it-IT" b="1">
                <a:latin typeface="Georgia" pitchFamily="18" charset="0"/>
              </a:rPr>
              <a:t>Ziconotide</a:t>
            </a:r>
          </a:p>
        </p:txBody>
      </p:sp>
      <p:sp>
        <p:nvSpPr>
          <p:cNvPr id="31764" name="AutoShape 31"/>
          <p:cNvSpPr>
            <a:spLocks noChangeArrowheads="1"/>
          </p:cNvSpPr>
          <p:nvPr/>
        </p:nvSpPr>
        <p:spPr bwMode="auto">
          <a:xfrm>
            <a:off x="5651500" y="2276475"/>
            <a:ext cx="792163" cy="215900"/>
          </a:xfrm>
          <a:prstGeom prst="leftRightArrow">
            <a:avLst>
              <a:gd name="adj1" fmla="val 50000"/>
              <a:gd name="adj2" fmla="val 73382"/>
            </a:avLst>
          </a:prstGeom>
          <a:solidFill>
            <a:schemeClr val="bg2"/>
          </a:solidFill>
          <a:ln w="9525" algn="ctr">
            <a:no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6322"/>
                                        </p:tgtEl>
                                        <p:attrNameLst>
                                          <p:attrName>style.visibility</p:attrName>
                                        </p:attrNameLst>
                                      </p:cBhvr>
                                      <p:to>
                                        <p:strVal val="visible"/>
                                      </p:to>
                                    </p:set>
                                    <p:animEffect transition="in" filter="slide(fromTop)">
                                      <p:cBhvr>
                                        <p:cTn id="7" dur="500"/>
                                        <p:tgtEl>
                                          <p:spTgt spid="226322"/>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26332"/>
                                        </p:tgtEl>
                                        <p:attrNameLst>
                                          <p:attrName>style.visibility</p:attrName>
                                        </p:attrNameLst>
                                      </p:cBhvr>
                                      <p:to>
                                        <p:strVal val="visible"/>
                                      </p:to>
                                    </p:set>
                                    <p:animEffect transition="in" filter="slide(fromTop)">
                                      <p:cBhvr>
                                        <p:cTn id="10" dur="500"/>
                                        <p:tgtEl>
                                          <p:spTgt spid="22633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226333"/>
                                        </p:tgtEl>
                                        <p:attrNameLst>
                                          <p:attrName>style.visibility</p:attrName>
                                        </p:attrNameLst>
                                      </p:cBhvr>
                                      <p:to>
                                        <p:strVal val="visible"/>
                                      </p:to>
                                    </p:set>
                                    <p:animEffect transition="in" filter="slide(fromTop)">
                                      <p:cBhvr>
                                        <p:cTn id="13" dur="500"/>
                                        <p:tgtEl>
                                          <p:spTgt spid="226333"/>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226315"/>
                                        </p:tgtEl>
                                        <p:attrNameLst>
                                          <p:attrName>style.visibility</p:attrName>
                                        </p:attrNameLst>
                                      </p:cBhvr>
                                      <p:to>
                                        <p:strVal val="visible"/>
                                      </p:to>
                                    </p:set>
                                    <p:animEffect transition="in" filter="slide(fromRight)">
                                      <p:cBhvr>
                                        <p:cTn id="16" dur="500"/>
                                        <p:tgtEl>
                                          <p:spTgt spid="22631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26323"/>
                                        </p:tgtEl>
                                        <p:attrNameLst>
                                          <p:attrName>style.visibility</p:attrName>
                                        </p:attrNameLst>
                                      </p:cBhvr>
                                      <p:to>
                                        <p:strVal val="visible"/>
                                      </p:to>
                                    </p:set>
                                    <p:animEffect transition="in" filter="slide(fromTop)">
                                      <p:cBhvr>
                                        <p:cTn id="21" dur="500"/>
                                        <p:tgtEl>
                                          <p:spTgt spid="226323"/>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226316"/>
                                        </p:tgtEl>
                                        <p:attrNameLst>
                                          <p:attrName>style.visibility</p:attrName>
                                        </p:attrNameLst>
                                      </p:cBhvr>
                                      <p:to>
                                        <p:strVal val="visible"/>
                                      </p:to>
                                    </p:set>
                                    <p:animEffect transition="in" filter="slide(fromTop)">
                                      <p:cBhvr>
                                        <p:cTn id="24" dur="500"/>
                                        <p:tgtEl>
                                          <p:spTgt spid="22631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26324"/>
                                        </p:tgtEl>
                                        <p:attrNameLst>
                                          <p:attrName>style.visibility</p:attrName>
                                        </p:attrNameLst>
                                      </p:cBhvr>
                                      <p:to>
                                        <p:strVal val="visible"/>
                                      </p:to>
                                    </p:set>
                                    <p:animEffect transition="in" filter="slide(fromTop)">
                                      <p:cBhvr>
                                        <p:cTn id="29" dur="500"/>
                                        <p:tgtEl>
                                          <p:spTgt spid="226324"/>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26317"/>
                                        </p:tgtEl>
                                        <p:attrNameLst>
                                          <p:attrName>style.visibility</p:attrName>
                                        </p:attrNameLst>
                                      </p:cBhvr>
                                      <p:to>
                                        <p:strVal val="visible"/>
                                      </p:to>
                                    </p:set>
                                    <p:animEffect transition="in" filter="slide(fromTop)">
                                      <p:cBhvr>
                                        <p:cTn id="32" dur="500"/>
                                        <p:tgtEl>
                                          <p:spTgt spid="226317"/>
                                        </p:tgtEl>
                                      </p:cBhvr>
                                    </p:animEffect>
                                  </p:childTnLst>
                                </p:cTn>
                              </p:par>
                              <p:par>
                                <p:cTn id="33" presetID="1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lide(fromTo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6325"/>
                                        </p:tgtEl>
                                        <p:attrNameLst>
                                          <p:attrName>style.visibility</p:attrName>
                                        </p:attrNameLst>
                                      </p:cBhvr>
                                      <p:to>
                                        <p:strVal val="visible"/>
                                      </p:to>
                                    </p:set>
                                    <p:anim calcmode="lin" valueType="num">
                                      <p:cBhvr additive="base">
                                        <p:cTn id="40" dur="500" fill="hold"/>
                                        <p:tgtEl>
                                          <p:spTgt spid="226325"/>
                                        </p:tgtEl>
                                        <p:attrNameLst>
                                          <p:attrName>ppt_x</p:attrName>
                                        </p:attrNameLst>
                                      </p:cBhvr>
                                      <p:tavLst>
                                        <p:tav tm="0">
                                          <p:val>
                                            <p:strVal val="#ppt_x"/>
                                          </p:val>
                                        </p:tav>
                                        <p:tav tm="100000">
                                          <p:val>
                                            <p:strVal val="#ppt_x"/>
                                          </p:val>
                                        </p:tav>
                                      </p:tavLst>
                                    </p:anim>
                                    <p:anim calcmode="lin" valueType="num">
                                      <p:cBhvr additive="base">
                                        <p:cTn id="41" dur="500" fill="hold"/>
                                        <p:tgtEl>
                                          <p:spTgt spid="2263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26318"/>
                                        </p:tgtEl>
                                        <p:attrNameLst>
                                          <p:attrName>style.visibility</p:attrName>
                                        </p:attrNameLst>
                                      </p:cBhvr>
                                      <p:to>
                                        <p:strVal val="visible"/>
                                      </p:to>
                                    </p:set>
                                    <p:anim calcmode="lin" valueType="num">
                                      <p:cBhvr additive="base">
                                        <p:cTn id="44" dur="500" fill="hold"/>
                                        <p:tgtEl>
                                          <p:spTgt spid="226318"/>
                                        </p:tgtEl>
                                        <p:attrNameLst>
                                          <p:attrName>ppt_x</p:attrName>
                                        </p:attrNameLst>
                                      </p:cBhvr>
                                      <p:tavLst>
                                        <p:tav tm="0">
                                          <p:val>
                                            <p:strVal val="#ppt_x"/>
                                          </p:val>
                                        </p:tav>
                                        <p:tav tm="100000">
                                          <p:val>
                                            <p:strVal val="#ppt_x"/>
                                          </p:val>
                                        </p:tav>
                                      </p:tavLst>
                                    </p:anim>
                                    <p:anim calcmode="lin" valueType="num">
                                      <p:cBhvr additive="base">
                                        <p:cTn id="45" dur="500" fill="hold"/>
                                        <p:tgtEl>
                                          <p:spTgt spid="2263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226326"/>
                                        </p:tgtEl>
                                        <p:attrNameLst>
                                          <p:attrName>style.visibility</p:attrName>
                                        </p:attrNameLst>
                                      </p:cBhvr>
                                      <p:to>
                                        <p:strVal val="visible"/>
                                      </p:to>
                                    </p:set>
                                    <p:animEffect transition="in" filter="slide(fromTop)">
                                      <p:cBhvr>
                                        <p:cTn id="50" dur="500"/>
                                        <p:tgtEl>
                                          <p:spTgt spid="226326"/>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226319"/>
                                        </p:tgtEl>
                                        <p:attrNameLst>
                                          <p:attrName>style.visibility</p:attrName>
                                        </p:attrNameLst>
                                      </p:cBhvr>
                                      <p:to>
                                        <p:strVal val="visible"/>
                                      </p:to>
                                    </p:set>
                                    <p:animEffect transition="in" filter="slide(fromTop)">
                                      <p:cBhvr>
                                        <p:cTn id="53" dur="500"/>
                                        <p:tgtEl>
                                          <p:spTgt spid="226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animBg="1"/>
      <p:bldP spid="226316" grpId="0" animBg="1"/>
      <p:bldP spid="226317" grpId="0" animBg="1"/>
      <p:bldP spid="226318" grpId="0" animBg="1"/>
      <p:bldP spid="226319" grpId="0" animBg="1"/>
      <p:bldP spid="226322" grpId="0" animBg="1"/>
      <p:bldP spid="226323" grpId="0" animBg="1"/>
      <p:bldP spid="226324" grpId="0" animBg="1"/>
      <p:bldP spid="226325" grpId="0" animBg="1"/>
      <p:bldP spid="226326" grpId="0" animBg="1"/>
      <p:bldP spid="226332" grpId="0"/>
      <p:bldP spid="2263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ctrTitle"/>
          </p:nvPr>
        </p:nvSpPr>
        <p:spPr/>
        <p:txBody>
          <a:bodyPr/>
          <a:lstStyle/>
          <a:p>
            <a:pPr eaLnBrk="1" hangingPunct="1">
              <a:defRPr/>
            </a:pPr>
            <a:r>
              <a:rPr lang="it-IT" sz="3200" b="1" smtClean="0">
                <a:solidFill>
                  <a:srgbClr val="FFFF00"/>
                </a:solidFill>
              </a:rPr>
              <a:t>Intrathecal ziconotide and baclofen provide pain relief in seven patients with neuropathic pain and spasticity: case reports</a:t>
            </a:r>
            <a:br>
              <a:rPr lang="it-IT" sz="3200" b="1" smtClean="0">
                <a:solidFill>
                  <a:srgbClr val="FFFF00"/>
                </a:solidFill>
              </a:rPr>
            </a:br>
            <a:endParaRPr lang="it-IT" sz="3200" b="1" smtClean="0">
              <a:solidFill>
                <a:srgbClr val="FFFF00"/>
              </a:solidFill>
            </a:endParaRPr>
          </a:p>
        </p:txBody>
      </p:sp>
      <p:sp>
        <p:nvSpPr>
          <p:cNvPr id="247813" name="Rectangle 5"/>
          <p:cNvSpPr>
            <a:spLocks noGrp="1" noChangeArrowheads="1"/>
          </p:cNvSpPr>
          <p:nvPr>
            <p:ph type="subTitle" idx="1"/>
          </p:nvPr>
        </p:nvSpPr>
        <p:spPr/>
        <p:txBody>
          <a:bodyPr/>
          <a:lstStyle/>
          <a:p>
            <a:pPr eaLnBrk="1" hangingPunct="1">
              <a:defRPr/>
            </a:pPr>
            <a:r>
              <a:rPr lang="it-IT" sz="2800" b="1" smtClean="0"/>
              <a:t>Saulino M et al.</a:t>
            </a:r>
          </a:p>
          <a:p>
            <a:pPr eaLnBrk="1" hangingPunct="1">
              <a:defRPr/>
            </a:pPr>
            <a:r>
              <a:rPr lang="it-IT" sz="2800" b="1" smtClean="0"/>
              <a:t> Eur J Phys Rehabil Med. 2009;45:61-7</a:t>
            </a:r>
            <a:r>
              <a:rPr lang="it-IT" smtClean="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46325" y="549275"/>
            <a:ext cx="4451350" cy="641350"/>
          </a:xfrm>
          <a:prstGeom prst="rect">
            <a:avLst/>
          </a:prstGeom>
          <a:noFill/>
          <a:ln w="9525">
            <a:noFill/>
            <a:miter lim="800000"/>
            <a:headEnd/>
            <a:tailEnd/>
          </a:ln>
        </p:spPr>
        <p:txBody>
          <a:bodyPr>
            <a:spAutoFit/>
          </a:bodyPr>
          <a:lstStyle/>
          <a:p>
            <a:r>
              <a:rPr lang="it-IT" sz="3600" b="1">
                <a:solidFill>
                  <a:srgbClr val="FFFF00"/>
                </a:solidFill>
                <a:latin typeface="Georgia" pitchFamily="18" charset="0"/>
              </a:rPr>
              <a:t>ZICONOTIDE</a:t>
            </a:r>
          </a:p>
        </p:txBody>
      </p:sp>
      <p:sp>
        <p:nvSpPr>
          <p:cNvPr id="228355" name="Text Box 3"/>
          <p:cNvSpPr txBox="1">
            <a:spLocks noChangeArrowheads="1"/>
          </p:cNvSpPr>
          <p:nvPr/>
        </p:nvSpPr>
        <p:spPr bwMode="auto">
          <a:xfrm>
            <a:off x="90488" y="1341438"/>
            <a:ext cx="8964612" cy="1311275"/>
          </a:xfrm>
          <a:prstGeom prst="rect">
            <a:avLst/>
          </a:prstGeom>
          <a:noFill/>
          <a:ln w="9525">
            <a:noFill/>
            <a:miter lim="800000"/>
            <a:headEnd/>
            <a:tailEnd/>
          </a:ln>
        </p:spPr>
        <p:txBody>
          <a:bodyPr>
            <a:spAutoFit/>
          </a:bodyPr>
          <a:lstStyle/>
          <a:p>
            <a:r>
              <a:rPr lang="it-IT" sz="2000" b="1">
                <a:solidFill>
                  <a:schemeClr val="hlink"/>
                </a:solidFill>
                <a:latin typeface="Georgia" pitchFamily="18" charset="0"/>
              </a:rPr>
              <a:t>INDICAZIONE all’ INFUSIONE CONTINUA INTRATECALE </a:t>
            </a:r>
            <a:r>
              <a:rPr lang="it-IT">
                <a:solidFill>
                  <a:schemeClr val="hlink"/>
                </a:solidFill>
              </a:rPr>
              <a:t> </a:t>
            </a:r>
            <a:r>
              <a:rPr lang="it-IT" sz="2000" b="1">
                <a:solidFill>
                  <a:schemeClr val="hlink"/>
                </a:solidFill>
              </a:rPr>
              <a:t>recentemente approvata dall’ FDA (Agosto 2005)</a:t>
            </a:r>
            <a:endParaRPr lang="it-IT" sz="2000" b="1">
              <a:solidFill>
                <a:schemeClr val="hlink"/>
              </a:solidFill>
              <a:latin typeface="Georgia" pitchFamily="18" charset="0"/>
            </a:endParaRPr>
          </a:p>
          <a:p>
            <a:pPr algn="just"/>
            <a:endParaRPr lang="it-IT" sz="2000" b="1">
              <a:solidFill>
                <a:schemeClr val="hlink"/>
              </a:solidFill>
              <a:latin typeface="Georgia" pitchFamily="18" charset="0"/>
            </a:endParaRPr>
          </a:p>
          <a:p>
            <a:pPr algn="just"/>
            <a:endParaRPr lang="en-US" sz="2000">
              <a:solidFill>
                <a:schemeClr val="bg1"/>
              </a:solidFill>
              <a:latin typeface="Georgia" pitchFamily="18" charset="0"/>
            </a:endParaRPr>
          </a:p>
        </p:txBody>
      </p:sp>
      <p:sp>
        <p:nvSpPr>
          <p:cNvPr id="228356" name="Text Box 4"/>
          <p:cNvSpPr txBox="1">
            <a:spLocks noChangeArrowheads="1"/>
          </p:cNvSpPr>
          <p:nvPr/>
        </p:nvSpPr>
        <p:spPr bwMode="auto">
          <a:xfrm>
            <a:off x="900113" y="2205038"/>
            <a:ext cx="7145337" cy="2895600"/>
          </a:xfrm>
          <a:prstGeom prst="rect">
            <a:avLst/>
          </a:prstGeom>
          <a:noFill/>
          <a:ln w="9525">
            <a:noFill/>
            <a:miter lim="800000"/>
            <a:headEnd/>
            <a:tailEnd/>
          </a:ln>
        </p:spPr>
        <p:txBody>
          <a:bodyPr>
            <a:spAutoFit/>
          </a:bodyPr>
          <a:lstStyle/>
          <a:p>
            <a:r>
              <a:rPr lang="it-IT" sz="2400" b="1">
                <a:solidFill>
                  <a:srgbClr val="FFFF00"/>
                </a:solidFill>
                <a:latin typeface="Georgia" pitchFamily="18" charset="0"/>
              </a:rPr>
              <a:t>EFFETTI COLLATERALI</a:t>
            </a:r>
            <a:r>
              <a:rPr lang="it-IT" sz="2000">
                <a:solidFill>
                  <a:schemeClr val="bg1"/>
                </a:solidFill>
                <a:latin typeface="Georgia" pitchFamily="18" charset="0"/>
              </a:rPr>
              <a:t>:</a:t>
            </a:r>
          </a:p>
          <a:p>
            <a:pPr algn="just"/>
            <a:endParaRPr lang="it-IT" sz="2000">
              <a:solidFill>
                <a:schemeClr val="bg1"/>
              </a:solidFill>
              <a:latin typeface="Georgia" pitchFamily="18" charset="0"/>
            </a:endParaRPr>
          </a:p>
          <a:p>
            <a:pPr lvl="4" algn="just">
              <a:buFont typeface="Wingdings" pitchFamily="2" charset="2"/>
              <a:buChar char="Ø"/>
            </a:pPr>
            <a:r>
              <a:rPr lang="it-IT" sz="2000" b="1">
                <a:latin typeface="Georgia" pitchFamily="18" charset="0"/>
              </a:rPr>
              <a:t>nausea e vomito</a:t>
            </a:r>
          </a:p>
          <a:p>
            <a:pPr lvl="4" algn="just">
              <a:buFont typeface="Wingdings" pitchFamily="2" charset="2"/>
              <a:buChar char="Ø"/>
            </a:pPr>
            <a:r>
              <a:rPr lang="it-IT" sz="2000" b="1">
                <a:latin typeface="Georgia" pitchFamily="18" charset="0"/>
              </a:rPr>
              <a:t>ritenzione urinaria</a:t>
            </a:r>
          </a:p>
          <a:p>
            <a:pPr lvl="4" algn="just">
              <a:buFont typeface="Wingdings" pitchFamily="2" charset="2"/>
              <a:buChar char="Ø"/>
            </a:pPr>
            <a:r>
              <a:rPr lang="it-IT" sz="2000" b="1">
                <a:latin typeface="Georgia" pitchFamily="18" charset="0"/>
              </a:rPr>
              <a:t>nistagmo, diplopia, visione offuscata</a:t>
            </a:r>
          </a:p>
          <a:p>
            <a:pPr lvl="4" algn="just">
              <a:buFont typeface="Wingdings" pitchFamily="2" charset="2"/>
              <a:buChar char="Ø"/>
            </a:pPr>
            <a:r>
              <a:rPr lang="it-IT" sz="2000" b="1">
                <a:latin typeface="Georgia" pitchFamily="18" charset="0"/>
              </a:rPr>
              <a:t>ipotensione ortostatica</a:t>
            </a:r>
          </a:p>
          <a:p>
            <a:pPr lvl="4" algn="just">
              <a:buFont typeface="Wingdings" pitchFamily="2" charset="2"/>
              <a:buChar char="Ø"/>
            </a:pPr>
            <a:r>
              <a:rPr lang="it-IT" sz="2000" b="1">
                <a:latin typeface="Georgia" pitchFamily="18" charset="0"/>
              </a:rPr>
              <a:t>atassia, vertigini, </a:t>
            </a:r>
            <a:r>
              <a:rPr lang="it-IT" b="1"/>
              <a:t>amnesia </a:t>
            </a:r>
          </a:p>
          <a:p>
            <a:pPr lvl="4" algn="just">
              <a:buFont typeface="Wingdings" pitchFamily="2" charset="2"/>
              <a:buChar char="Ø"/>
            </a:pPr>
            <a:r>
              <a:rPr lang="it-IT" sz="2000" b="1">
                <a:latin typeface="Georgia" pitchFamily="18" charset="0"/>
              </a:rPr>
              <a:t>disturbi psichiatrici (idee di suicidio)</a:t>
            </a:r>
          </a:p>
          <a:p>
            <a:pPr algn="just"/>
            <a:endParaRPr lang="it-IT" sz="2000" b="1">
              <a:latin typeface="Georgia" pitchFamily="18" charset="0"/>
            </a:endParaRPr>
          </a:p>
        </p:txBody>
      </p:sp>
      <p:sp>
        <p:nvSpPr>
          <p:cNvPr id="228357" name="Text Box 5"/>
          <p:cNvSpPr txBox="1">
            <a:spLocks noChangeArrowheads="1"/>
          </p:cNvSpPr>
          <p:nvPr/>
        </p:nvSpPr>
        <p:spPr bwMode="auto">
          <a:xfrm>
            <a:off x="530225" y="5157788"/>
            <a:ext cx="8083550" cy="701675"/>
          </a:xfrm>
          <a:prstGeom prst="rect">
            <a:avLst/>
          </a:prstGeom>
          <a:noFill/>
          <a:ln w="9525">
            <a:noFill/>
            <a:miter lim="800000"/>
            <a:headEnd/>
            <a:tailEnd/>
          </a:ln>
        </p:spPr>
        <p:txBody>
          <a:bodyPr>
            <a:spAutoFit/>
          </a:bodyPr>
          <a:lstStyle/>
          <a:p>
            <a:r>
              <a:rPr lang="it-IT" sz="2000" b="1">
                <a:solidFill>
                  <a:srgbClr val="FFFF00"/>
                </a:solidFill>
                <a:latin typeface="Times New Roman" pitchFamily="18" charset="0"/>
                <a:cs typeface="Times New Roman" pitchFamily="18" charset="0"/>
              </a:rPr>
              <a:t>■</a:t>
            </a:r>
            <a:r>
              <a:rPr lang="it-IT" sz="2000" b="1">
                <a:latin typeface="Times New Roman" pitchFamily="18" charset="0"/>
                <a:cs typeface="Times New Roman" pitchFamily="18" charset="0"/>
              </a:rPr>
              <a:t> </a:t>
            </a:r>
            <a:r>
              <a:rPr lang="it-IT" sz="2000" b="1">
                <a:latin typeface="Georgia" pitchFamily="18" charset="0"/>
              </a:rPr>
              <a:t>Maggiore incidenza se infusione, titolazione e aumento della dose troppo rapide</a:t>
            </a:r>
          </a:p>
        </p:txBody>
      </p:sp>
      <p:sp>
        <p:nvSpPr>
          <p:cNvPr id="228358" name="Text Box 6"/>
          <p:cNvSpPr txBox="1">
            <a:spLocks noChangeArrowheads="1"/>
          </p:cNvSpPr>
          <p:nvPr/>
        </p:nvSpPr>
        <p:spPr bwMode="auto">
          <a:xfrm>
            <a:off x="1006475" y="5768975"/>
            <a:ext cx="7131050" cy="701675"/>
          </a:xfrm>
          <a:prstGeom prst="rect">
            <a:avLst/>
          </a:prstGeom>
          <a:noFill/>
          <a:ln w="9525">
            <a:noFill/>
            <a:miter lim="800000"/>
            <a:headEnd/>
            <a:tailEnd/>
          </a:ln>
        </p:spPr>
        <p:txBody>
          <a:bodyPr>
            <a:spAutoFit/>
          </a:bodyPr>
          <a:lstStyle/>
          <a:p>
            <a:r>
              <a:rPr lang="it-IT" sz="2000" b="1">
                <a:solidFill>
                  <a:srgbClr val="FFFF00"/>
                </a:solidFill>
                <a:latin typeface="Times New Roman" pitchFamily="18" charset="0"/>
                <a:cs typeface="Times New Roman" pitchFamily="18" charset="0"/>
              </a:rPr>
              <a:t>■ </a:t>
            </a:r>
            <a:r>
              <a:rPr lang="it-IT" sz="2000" b="1">
                <a:latin typeface="Georgia" pitchFamily="18" charset="0"/>
              </a:rPr>
              <a:t>Progressiva assuefazione con riduzione degli effetti collaterali (incidenza ridotta a 6 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p:cTn id="7" dur="500" fill="hold"/>
                                        <p:tgtEl>
                                          <p:spTgt spid="22835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835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835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835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8356"/>
                                        </p:tgtEl>
                                        <p:attrNameLst>
                                          <p:attrName>style.visibility</p:attrName>
                                        </p:attrNameLst>
                                      </p:cBhvr>
                                      <p:to>
                                        <p:strVal val="visible"/>
                                      </p:to>
                                    </p:set>
                                    <p:animEffect transition="in" filter="dissolve">
                                      <p:cBhvr>
                                        <p:cTn id="15" dur="500"/>
                                        <p:tgtEl>
                                          <p:spTgt spid="22835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8357"/>
                                        </p:tgtEl>
                                        <p:attrNameLst>
                                          <p:attrName>style.visibility</p:attrName>
                                        </p:attrNameLst>
                                      </p:cBhvr>
                                      <p:to>
                                        <p:strVal val="visible"/>
                                      </p:to>
                                    </p:set>
                                    <p:animEffect transition="in" filter="fade">
                                      <p:cBhvr>
                                        <p:cTn id="20" dur="500"/>
                                        <p:tgtEl>
                                          <p:spTgt spid="228357"/>
                                        </p:tgtEl>
                                      </p:cBhvr>
                                    </p:animEffect>
                                    <p:anim calcmode="lin" valueType="num">
                                      <p:cBhvr>
                                        <p:cTn id="21" dur="500" fill="hold"/>
                                        <p:tgtEl>
                                          <p:spTgt spid="228357"/>
                                        </p:tgtEl>
                                        <p:attrNameLst>
                                          <p:attrName>ppt_x</p:attrName>
                                        </p:attrNameLst>
                                      </p:cBhvr>
                                      <p:tavLst>
                                        <p:tav tm="0">
                                          <p:val>
                                            <p:strVal val="#ppt_x"/>
                                          </p:val>
                                        </p:tav>
                                        <p:tav tm="100000">
                                          <p:val>
                                            <p:strVal val="#ppt_x"/>
                                          </p:val>
                                        </p:tav>
                                      </p:tavLst>
                                    </p:anim>
                                    <p:anim calcmode="lin" valueType="num">
                                      <p:cBhvr>
                                        <p:cTn id="22" dur="500" fill="hold"/>
                                        <p:tgtEl>
                                          <p:spTgt spid="22835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8358"/>
                                        </p:tgtEl>
                                        <p:attrNameLst>
                                          <p:attrName>style.visibility</p:attrName>
                                        </p:attrNameLst>
                                      </p:cBhvr>
                                      <p:to>
                                        <p:strVal val="visible"/>
                                      </p:to>
                                    </p:set>
                                    <p:animEffect transition="in" filter="fade">
                                      <p:cBhvr>
                                        <p:cTn id="25" dur="500"/>
                                        <p:tgtEl>
                                          <p:spTgt spid="228358"/>
                                        </p:tgtEl>
                                      </p:cBhvr>
                                    </p:animEffect>
                                    <p:anim calcmode="lin" valueType="num">
                                      <p:cBhvr>
                                        <p:cTn id="26" dur="500" fill="hold"/>
                                        <p:tgtEl>
                                          <p:spTgt spid="228358"/>
                                        </p:tgtEl>
                                        <p:attrNameLst>
                                          <p:attrName>ppt_x</p:attrName>
                                        </p:attrNameLst>
                                      </p:cBhvr>
                                      <p:tavLst>
                                        <p:tav tm="0">
                                          <p:val>
                                            <p:strVal val="#ppt_x"/>
                                          </p:val>
                                        </p:tav>
                                        <p:tav tm="100000">
                                          <p:val>
                                            <p:strVal val="#ppt_x"/>
                                          </p:val>
                                        </p:tav>
                                      </p:tavLst>
                                    </p:anim>
                                    <p:anim calcmode="lin" valueType="num">
                                      <p:cBhvr>
                                        <p:cTn id="27" dur="500" fill="hold"/>
                                        <p:tgtEl>
                                          <p:spTgt spid="228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7" grpId="0"/>
      <p:bldP spid="2283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srcRect/>
          <a:stretch>
            <a:fillRect/>
          </a:stretch>
        </p:blipFill>
        <p:spPr bwMode="auto">
          <a:xfrm>
            <a:off x="971550" y="692150"/>
            <a:ext cx="7272338" cy="55451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968375" y="4057650"/>
            <a:ext cx="74613" cy="1941513"/>
          </a:xfrm>
          <a:prstGeom prst="rect">
            <a:avLst/>
          </a:prstGeom>
          <a:solidFill>
            <a:schemeClr val="bg1"/>
          </a:solidFill>
          <a:ln w="12700">
            <a:solidFill>
              <a:schemeClr val="tx1"/>
            </a:solidFill>
            <a:miter lim="800000"/>
            <a:headEnd/>
            <a:tailEnd/>
          </a:ln>
        </p:spPr>
        <p:txBody>
          <a:bodyPr wrap="none" anchor="ctr"/>
          <a:lstStyle/>
          <a:p>
            <a:endParaRPr lang="it-IT"/>
          </a:p>
        </p:txBody>
      </p:sp>
      <p:sp>
        <p:nvSpPr>
          <p:cNvPr id="35843" name="Rectangle 5"/>
          <p:cNvSpPr>
            <a:spLocks noChangeArrowheads="1"/>
          </p:cNvSpPr>
          <p:nvPr/>
        </p:nvSpPr>
        <p:spPr bwMode="auto">
          <a:xfrm>
            <a:off x="0" y="0"/>
            <a:ext cx="8675688" cy="1143000"/>
          </a:xfrm>
          <a:prstGeom prst="rect">
            <a:avLst/>
          </a:prstGeom>
          <a:noFill/>
          <a:ln w="9525">
            <a:noFill/>
            <a:miter lim="800000"/>
            <a:headEnd/>
            <a:tailEnd/>
          </a:ln>
        </p:spPr>
        <p:txBody>
          <a:bodyPr lIns="92075" tIns="46038" rIns="92075" bIns="46038" anchor="ctr"/>
          <a:lstStyle/>
          <a:p>
            <a:r>
              <a:rPr lang="en-US" sz="3200" b="1">
                <a:solidFill>
                  <a:srgbClr val="FFFF00"/>
                </a:solidFill>
              </a:rPr>
              <a:t>Livelli di azione delle tecniche antalgiche</a:t>
            </a:r>
          </a:p>
        </p:txBody>
      </p:sp>
      <p:sp>
        <p:nvSpPr>
          <p:cNvPr id="153606" name="AutoShape 6"/>
          <p:cNvSpPr>
            <a:spLocks noChangeArrowheads="1"/>
          </p:cNvSpPr>
          <p:nvPr/>
        </p:nvSpPr>
        <p:spPr bwMode="auto">
          <a:xfrm>
            <a:off x="2460625" y="5648325"/>
            <a:ext cx="939800" cy="835025"/>
          </a:xfrm>
          <a:prstGeom prst="octagon">
            <a:avLst>
              <a:gd name="adj" fmla="val 29273"/>
            </a:avLst>
          </a:prstGeom>
          <a:solidFill>
            <a:srgbClr val="FF9933"/>
          </a:solidFill>
          <a:ln w="12700">
            <a:solidFill>
              <a:schemeClr val="tx1"/>
            </a:solidFill>
            <a:miter lim="800000"/>
            <a:headEnd/>
            <a:tailEnd/>
          </a:ln>
          <a:effectLst>
            <a:outerShdw dist="35921" dir="2700000" algn="ctr" rotWithShape="0">
              <a:schemeClr val="tx1"/>
            </a:outerShdw>
          </a:effectLst>
        </p:spPr>
        <p:txBody>
          <a:bodyPr wrap="none" anchor="ctr"/>
          <a:lstStyle/>
          <a:p>
            <a:pPr>
              <a:defRPr/>
            </a:pPr>
            <a:endParaRPr lang="it-IT"/>
          </a:p>
        </p:txBody>
      </p:sp>
      <p:sp>
        <p:nvSpPr>
          <p:cNvPr id="35845" name="Rectangle 7"/>
          <p:cNvSpPr>
            <a:spLocks noChangeArrowheads="1"/>
          </p:cNvSpPr>
          <p:nvPr/>
        </p:nvSpPr>
        <p:spPr bwMode="auto">
          <a:xfrm>
            <a:off x="823913" y="6172200"/>
            <a:ext cx="1539875" cy="5492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en-US" sz="2400" b="1">
                <a:solidFill>
                  <a:schemeClr val="tx2"/>
                </a:solidFill>
                <a:latin typeface="Arial" pitchFamily="34" charset="0"/>
              </a:rPr>
              <a:t>MIDOLLO</a:t>
            </a:r>
          </a:p>
        </p:txBody>
      </p:sp>
      <p:sp>
        <p:nvSpPr>
          <p:cNvPr id="35846" name="Line 8"/>
          <p:cNvSpPr>
            <a:spLocks noChangeShapeType="1"/>
          </p:cNvSpPr>
          <p:nvPr/>
        </p:nvSpPr>
        <p:spPr bwMode="auto">
          <a:xfrm flipV="1">
            <a:off x="2887663" y="2205038"/>
            <a:ext cx="28575" cy="3421062"/>
          </a:xfrm>
          <a:prstGeom prst="line">
            <a:avLst/>
          </a:prstGeom>
          <a:noFill/>
          <a:ln w="57150">
            <a:solidFill>
              <a:srgbClr val="FF0000"/>
            </a:solidFill>
            <a:round/>
            <a:headEnd type="none" w="sm" len="sm"/>
            <a:tailEnd type="stealth" w="med" len="med"/>
          </a:ln>
        </p:spPr>
        <p:txBody>
          <a:bodyPr wrap="none" anchor="ctr"/>
          <a:lstStyle/>
          <a:p>
            <a:endParaRPr lang="it-IT"/>
          </a:p>
        </p:txBody>
      </p:sp>
      <p:sp>
        <p:nvSpPr>
          <p:cNvPr id="35847" name="Line 9"/>
          <p:cNvSpPr>
            <a:spLocks noChangeShapeType="1"/>
          </p:cNvSpPr>
          <p:nvPr/>
        </p:nvSpPr>
        <p:spPr bwMode="auto">
          <a:xfrm flipH="1">
            <a:off x="3419475" y="6021388"/>
            <a:ext cx="3744913" cy="0"/>
          </a:xfrm>
          <a:prstGeom prst="line">
            <a:avLst/>
          </a:prstGeom>
          <a:noFill/>
          <a:ln w="57150">
            <a:solidFill>
              <a:srgbClr val="FF0000"/>
            </a:solidFill>
            <a:round/>
            <a:headEnd type="none" w="sm" len="sm"/>
            <a:tailEnd type="stealth" w="med" len="med"/>
          </a:ln>
        </p:spPr>
        <p:txBody>
          <a:bodyPr wrap="none" anchor="ctr"/>
          <a:lstStyle/>
          <a:p>
            <a:endParaRPr lang="it-IT"/>
          </a:p>
        </p:txBody>
      </p:sp>
      <p:sp>
        <p:nvSpPr>
          <p:cNvPr id="153610" name="Oval 10"/>
          <p:cNvSpPr>
            <a:spLocks noChangeArrowheads="1"/>
          </p:cNvSpPr>
          <p:nvPr/>
        </p:nvSpPr>
        <p:spPr bwMode="auto">
          <a:xfrm>
            <a:off x="2717800" y="5724525"/>
            <a:ext cx="339725" cy="149225"/>
          </a:xfrm>
          <a:prstGeom prst="ellipse">
            <a:avLst/>
          </a:prstGeom>
          <a:solidFill>
            <a:schemeClr val="tx2"/>
          </a:solidFill>
          <a:ln w="12700">
            <a:solidFill>
              <a:srgbClr val="FF0000"/>
            </a:solidFill>
            <a:round/>
            <a:headEnd/>
            <a:tailEnd/>
          </a:ln>
          <a:effectLst>
            <a:outerShdw dist="35921" dir="2700000" algn="ctr" rotWithShape="0">
              <a:schemeClr val="tx1"/>
            </a:outerShdw>
          </a:effectLst>
        </p:spPr>
        <p:txBody>
          <a:bodyPr wrap="none" anchor="ctr"/>
          <a:lstStyle/>
          <a:p>
            <a:pPr>
              <a:defRPr/>
            </a:pPr>
            <a:endParaRPr lang="it-IT"/>
          </a:p>
        </p:txBody>
      </p:sp>
      <p:sp>
        <p:nvSpPr>
          <p:cNvPr id="35849" name="Rectangle 11"/>
          <p:cNvSpPr>
            <a:spLocks noChangeArrowheads="1"/>
          </p:cNvSpPr>
          <p:nvPr/>
        </p:nvSpPr>
        <p:spPr bwMode="auto">
          <a:xfrm>
            <a:off x="7202488" y="5876925"/>
            <a:ext cx="1808162" cy="50482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en-US" b="1">
                <a:latin typeface="Arial" pitchFamily="34" charset="0"/>
              </a:rPr>
              <a:t>RECETTORE</a:t>
            </a:r>
          </a:p>
        </p:txBody>
      </p:sp>
      <p:sp>
        <p:nvSpPr>
          <p:cNvPr id="35850" name="Rectangle 12"/>
          <p:cNvSpPr>
            <a:spLocks noChangeArrowheads="1"/>
          </p:cNvSpPr>
          <p:nvPr/>
        </p:nvSpPr>
        <p:spPr bwMode="auto">
          <a:xfrm>
            <a:off x="6300788" y="4038600"/>
            <a:ext cx="2843212" cy="1139825"/>
          </a:xfrm>
          <a:prstGeom prst="rect">
            <a:avLst/>
          </a:prstGeom>
          <a:solidFill>
            <a:schemeClr val="accent2"/>
          </a:solidFill>
          <a:ln w="28575">
            <a:solidFill>
              <a:schemeClr val="tx1"/>
            </a:solidFill>
            <a:miter lim="800000"/>
            <a:headEnd/>
            <a:tailEnd/>
          </a:ln>
        </p:spPr>
        <p:txBody>
          <a:bodyPr wrap="none" lIns="92075" tIns="46038" rIns="92075" bIns="46038" anchor="ctr"/>
          <a:lstStyle/>
          <a:p>
            <a:pPr eaLnBrk="0" hangingPunct="0"/>
            <a:r>
              <a:rPr lang="en-US" sz="1600" b="1">
                <a:latin typeface="Arial" pitchFamily="34" charset="0"/>
              </a:rPr>
              <a:t>TECNICHE </a:t>
            </a:r>
          </a:p>
          <a:p>
            <a:pPr eaLnBrk="0" hangingPunct="0"/>
            <a:r>
              <a:rPr lang="en-US" sz="1600" b="1">
                <a:latin typeface="Arial" pitchFamily="34" charset="0"/>
              </a:rPr>
              <a:t>AD AZIONE LOCALE</a:t>
            </a:r>
            <a:endParaRPr lang="en-US" sz="1400" b="1">
              <a:latin typeface="Arial" pitchFamily="34" charset="0"/>
            </a:endParaRPr>
          </a:p>
          <a:p>
            <a:pPr eaLnBrk="0" hangingPunct="0"/>
            <a:r>
              <a:rPr lang="en-US" sz="1600" b="1">
                <a:latin typeface="Arial" pitchFamily="34" charset="0"/>
              </a:rPr>
              <a:t>Anestetici topici</a:t>
            </a:r>
          </a:p>
          <a:p>
            <a:pPr eaLnBrk="0" hangingPunct="0"/>
            <a:r>
              <a:rPr lang="en-US" sz="1600" b="1">
                <a:latin typeface="Arial" pitchFamily="34" charset="0"/>
              </a:rPr>
              <a:t>T.E.N.S.</a:t>
            </a:r>
          </a:p>
        </p:txBody>
      </p:sp>
      <p:sp>
        <p:nvSpPr>
          <p:cNvPr id="35851" name="AutoShape 13"/>
          <p:cNvSpPr>
            <a:spLocks noChangeArrowheads="1"/>
          </p:cNvSpPr>
          <p:nvPr/>
        </p:nvSpPr>
        <p:spPr bwMode="auto">
          <a:xfrm>
            <a:off x="4787900" y="5373688"/>
            <a:ext cx="144463" cy="584200"/>
          </a:xfrm>
          <a:prstGeom prst="downArrow">
            <a:avLst>
              <a:gd name="adj1" fmla="val 50000"/>
              <a:gd name="adj2" fmla="val 101211"/>
            </a:avLst>
          </a:prstGeom>
          <a:solidFill>
            <a:schemeClr val="bg1"/>
          </a:solidFill>
          <a:ln w="12700">
            <a:solidFill>
              <a:schemeClr val="tx1"/>
            </a:solidFill>
            <a:miter lim="800000"/>
            <a:headEnd/>
            <a:tailEnd/>
          </a:ln>
        </p:spPr>
        <p:txBody>
          <a:bodyPr wrap="none" anchor="ctr"/>
          <a:lstStyle/>
          <a:p>
            <a:endParaRPr lang="it-IT"/>
          </a:p>
        </p:txBody>
      </p:sp>
      <p:sp>
        <p:nvSpPr>
          <p:cNvPr id="35852" name="Rectangle 14"/>
          <p:cNvSpPr>
            <a:spLocks noChangeArrowheads="1"/>
          </p:cNvSpPr>
          <p:nvPr/>
        </p:nvSpPr>
        <p:spPr bwMode="auto">
          <a:xfrm>
            <a:off x="1169988" y="4333875"/>
            <a:ext cx="1639887" cy="530225"/>
          </a:xfrm>
          <a:prstGeom prst="rect">
            <a:avLst/>
          </a:prstGeom>
          <a:solidFill>
            <a:srgbClr val="FF0000"/>
          </a:solidFill>
          <a:ln w="12700">
            <a:solidFill>
              <a:schemeClr val="tx2"/>
            </a:solidFill>
            <a:miter lim="800000"/>
            <a:headEnd/>
            <a:tailEnd/>
          </a:ln>
        </p:spPr>
        <p:txBody>
          <a:bodyPr wrap="none" lIns="92075" tIns="46038" rIns="92075" bIns="46038" anchor="ctr"/>
          <a:lstStyle/>
          <a:p>
            <a:pPr eaLnBrk="0" hangingPunct="0"/>
            <a:r>
              <a:rPr lang="en-US" sz="1200" b="1">
                <a:solidFill>
                  <a:srgbClr val="FFFF00"/>
                </a:solidFill>
                <a:latin typeface="Arial" pitchFamily="34" charset="0"/>
              </a:rPr>
              <a:t>NEURONE DI </a:t>
            </a:r>
          </a:p>
          <a:p>
            <a:pPr eaLnBrk="0" hangingPunct="0"/>
            <a:r>
              <a:rPr lang="en-US" sz="1200" b="1">
                <a:solidFill>
                  <a:srgbClr val="FFFF00"/>
                </a:solidFill>
                <a:latin typeface="Arial" pitchFamily="34" charset="0"/>
              </a:rPr>
              <a:t>SECONDO ORDINE</a:t>
            </a:r>
          </a:p>
        </p:txBody>
      </p:sp>
      <p:sp>
        <p:nvSpPr>
          <p:cNvPr id="35853" name="Rectangle 15"/>
          <p:cNvSpPr>
            <a:spLocks noChangeArrowheads="1"/>
          </p:cNvSpPr>
          <p:nvPr/>
        </p:nvSpPr>
        <p:spPr bwMode="auto">
          <a:xfrm>
            <a:off x="4802188" y="6194425"/>
            <a:ext cx="1882775" cy="454025"/>
          </a:xfrm>
          <a:prstGeom prst="rect">
            <a:avLst/>
          </a:prstGeom>
          <a:solidFill>
            <a:srgbClr val="FF0000"/>
          </a:solidFill>
          <a:ln w="12700">
            <a:solidFill>
              <a:schemeClr val="tx1"/>
            </a:solidFill>
            <a:miter lim="800000"/>
            <a:headEnd/>
            <a:tailEnd/>
          </a:ln>
        </p:spPr>
        <p:txBody>
          <a:bodyPr wrap="none" lIns="92075" tIns="46038" rIns="92075" bIns="46038" anchor="ctr"/>
          <a:lstStyle/>
          <a:p>
            <a:pPr eaLnBrk="0" hangingPunct="0"/>
            <a:r>
              <a:rPr lang="en-US" sz="1200" b="1">
                <a:solidFill>
                  <a:srgbClr val="FFFF00"/>
                </a:solidFill>
                <a:latin typeface="Arial" pitchFamily="34" charset="0"/>
              </a:rPr>
              <a:t>NEURONE   DI </a:t>
            </a:r>
          </a:p>
          <a:p>
            <a:pPr eaLnBrk="0" hangingPunct="0"/>
            <a:r>
              <a:rPr lang="en-US" sz="1200" b="1">
                <a:solidFill>
                  <a:srgbClr val="FFFF00"/>
                </a:solidFill>
                <a:latin typeface="Arial" pitchFamily="34" charset="0"/>
              </a:rPr>
              <a:t>PRIMO ORDINE</a:t>
            </a:r>
          </a:p>
        </p:txBody>
      </p:sp>
      <p:sp>
        <p:nvSpPr>
          <p:cNvPr id="35854" name="Rectangle 16"/>
          <p:cNvSpPr>
            <a:spLocks noChangeArrowheads="1"/>
          </p:cNvSpPr>
          <p:nvPr/>
        </p:nvSpPr>
        <p:spPr bwMode="auto">
          <a:xfrm>
            <a:off x="0" y="2778125"/>
            <a:ext cx="2457450" cy="1292225"/>
          </a:xfrm>
          <a:prstGeom prst="rect">
            <a:avLst/>
          </a:prstGeom>
          <a:solidFill>
            <a:schemeClr val="accent2"/>
          </a:solidFill>
          <a:ln w="28575">
            <a:solidFill>
              <a:schemeClr val="tx1"/>
            </a:solidFill>
            <a:miter lim="800000"/>
            <a:headEnd/>
            <a:tailEnd/>
          </a:ln>
        </p:spPr>
        <p:txBody>
          <a:bodyPr wrap="none" lIns="92075" tIns="46038" rIns="92075" bIns="46038" anchor="ctr"/>
          <a:lstStyle/>
          <a:p>
            <a:pPr eaLnBrk="0" hangingPunct="0"/>
            <a:r>
              <a:rPr lang="en-US" sz="1600" b="1">
                <a:latin typeface="Arial" pitchFamily="34" charset="0"/>
              </a:rPr>
              <a:t>TECNICHE AD </a:t>
            </a:r>
          </a:p>
          <a:p>
            <a:pPr eaLnBrk="0" hangingPunct="0"/>
            <a:r>
              <a:rPr lang="en-US" sz="1600" b="1">
                <a:latin typeface="Arial" pitchFamily="34" charset="0"/>
              </a:rPr>
              <a:t>AZIONE  SINAPTICA</a:t>
            </a:r>
            <a:endParaRPr lang="en-US" sz="1400" b="1">
              <a:latin typeface="Arial" pitchFamily="34" charset="0"/>
            </a:endParaRPr>
          </a:p>
          <a:p>
            <a:pPr eaLnBrk="0" hangingPunct="0"/>
            <a:r>
              <a:rPr lang="en-US" sz="1400" b="1">
                <a:latin typeface="Arial" pitchFamily="34" charset="0"/>
              </a:rPr>
              <a:t>Farmaci per via intratecale</a:t>
            </a:r>
          </a:p>
          <a:p>
            <a:pPr eaLnBrk="0" hangingPunct="0"/>
            <a:r>
              <a:rPr lang="en-US" sz="1400" b="1">
                <a:latin typeface="Arial" pitchFamily="34" charset="0"/>
              </a:rPr>
              <a:t>(ziconotide, morfina</a:t>
            </a:r>
            <a:r>
              <a:rPr lang="en-US" sz="1600" b="1">
                <a:latin typeface="Arial" pitchFamily="34" charset="0"/>
              </a:rPr>
              <a:t>)</a:t>
            </a:r>
          </a:p>
        </p:txBody>
      </p:sp>
      <p:sp>
        <p:nvSpPr>
          <p:cNvPr id="35855" name="AutoShape 18"/>
          <p:cNvSpPr>
            <a:spLocks noChangeArrowheads="1"/>
          </p:cNvSpPr>
          <p:nvPr/>
        </p:nvSpPr>
        <p:spPr bwMode="auto">
          <a:xfrm>
            <a:off x="982663" y="5949950"/>
            <a:ext cx="1438275" cy="109538"/>
          </a:xfrm>
          <a:prstGeom prst="rightArrow">
            <a:avLst>
              <a:gd name="adj1" fmla="val 50000"/>
              <a:gd name="adj2" fmla="val 328624"/>
            </a:avLst>
          </a:prstGeom>
          <a:solidFill>
            <a:schemeClr val="bg1"/>
          </a:solidFill>
          <a:ln w="12700">
            <a:solidFill>
              <a:schemeClr val="tx1"/>
            </a:solidFill>
            <a:miter lim="800000"/>
            <a:headEnd/>
            <a:tailEnd/>
          </a:ln>
        </p:spPr>
        <p:txBody>
          <a:bodyPr wrap="none" anchor="ctr"/>
          <a:lstStyle/>
          <a:p>
            <a:endParaRPr lang="it-IT"/>
          </a:p>
        </p:txBody>
      </p:sp>
      <p:sp>
        <p:nvSpPr>
          <p:cNvPr id="153619" name="Rectangle 19"/>
          <p:cNvSpPr>
            <a:spLocks noChangeArrowheads="1"/>
          </p:cNvSpPr>
          <p:nvPr/>
        </p:nvSpPr>
        <p:spPr bwMode="auto">
          <a:xfrm>
            <a:off x="315913" y="1100138"/>
            <a:ext cx="8829675" cy="1447800"/>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l">
              <a:defRPr/>
            </a:pPr>
            <a:r>
              <a:rPr lang="en-US" sz="2000" b="1">
                <a:solidFill>
                  <a:srgbClr val="FF3300"/>
                </a:solidFill>
                <a:effectLst>
                  <a:outerShdw blurRad="38100" dist="38100" dir="2700000" algn="tl">
                    <a:srgbClr val="000000"/>
                  </a:outerShdw>
                </a:effectLst>
              </a:rPr>
              <a:t>      </a:t>
            </a:r>
          </a:p>
        </p:txBody>
      </p:sp>
      <p:sp>
        <p:nvSpPr>
          <p:cNvPr id="35857" name="Oval 20"/>
          <p:cNvSpPr>
            <a:spLocks noChangeArrowheads="1"/>
          </p:cNvSpPr>
          <p:nvPr/>
        </p:nvSpPr>
        <p:spPr bwMode="auto">
          <a:xfrm>
            <a:off x="1766888" y="1196975"/>
            <a:ext cx="2517775" cy="1008063"/>
          </a:xfrm>
          <a:prstGeom prst="ellipse">
            <a:avLst/>
          </a:prstGeom>
          <a:noFill/>
          <a:ln w="38100">
            <a:solidFill>
              <a:schemeClr val="tx1"/>
            </a:solidFill>
            <a:round/>
            <a:headEnd/>
            <a:tailEnd/>
          </a:ln>
        </p:spPr>
        <p:txBody>
          <a:bodyPr wrap="none" lIns="92075" tIns="46038" rIns="92075" bIns="46038" anchor="ctr"/>
          <a:lstStyle/>
          <a:p>
            <a:endParaRPr lang="it-IT" sz="2400">
              <a:latin typeface="Arial" pitchFamily="34" charset="0"/>
            </a:endParaRPr>
          </a:p>
        </p:txBody>
      </p:sp>
      <p:sp>
        <p:nvSpPr>
          <p:cNvPr id="35858" name="Rectangle 21"/>
          <p:cNvSpPr>
            <a:spLocks noChangeArrowheads="1"/>
          </p:cNvSpPr>
          <p:nvPr/>
        </p:nvSpPr>
        <p:spPr bwMode="auto">
          <a:xfrm>
            <a:off x="6227763" y="1341438"/>
            <a:ext cx="2665412" cy="528637"/>
          </a:xfrm>
          <a:prstGeom prst="rect">
            <a:avLst/>
          </a:prstGeom>
          <a:solidFill>
            <a:schemeClr val="bg1"/>
          </a:solidFill>
          <a:ln w="9525">
            <a:solidFill>
              <a:schemeClr val="tx1"/>
            </a:solidFill>
            <a:miter lim="800000"/>
            <a:headEnd/>
            <a:tailEnd/>
          </a:ln>
        </p:spPr>
        <p:txBody>
          <a:bodyPr lIns="92075" tIns="46038" rIns="92075" bIns="46038">
            <a:spAutoFit/>
          </a:bodyPr>
          <a:lstStyle/>
          <a:p>
            <a:pPr eaLnBrk="0" hangingPunct="0"/>
            <a:r>
              <a:rPr lang="en-US" sz="2800" b="1">
                <a:latin typeface="Arial" pitchFamily="34" charset="0"/>
              </a:rPr>
              <a:t>ENCEFALO</a:t>
            </a:r>
          </a:p>
        </p:txBody>
      </p:sp>
      <p:sp>
        <p:nvSpPr>
          <p:cNvPr id="35859" name="Rectangle 22"/>
          <p:cNvSpPr>
            <a:spLocks noChangeArrowheads="1"/>
          </p:cNvSpPr>
          <p:nvPr/>
        </p:nvSpPr>
        <p:spPr bwMode="auto">
          <a:xfrm>
            <a:off x="4356100" y="2349500"/>
            <a:ext cx="3744913" cy="1462088"/>
          </a:xfrm>
          <a:prstGeom prst="rect">
            <a:avLst/>
          </a:prstGeom>
          <a:solidFill>
            <a:schemeClr val="accent2"/>
          </a:solidFill>
          <a:ln w="28575">
            <a:solidFill>
              <a:schemeClr val="tx1"/>
            </a:solidFill>
            <a:miter lim="800000"/>
            <a:headEnd/>
            <a:tailEnd/>
          </a:ln>
        </p:spPr>
        <p:txBody>
          <a:bodyPr lIns="92075" tIns="46038" rIns="92075" bIns="46038">
            <a:spAutoFit/>
          </a:bodyPr>
          <a:lstStyle/>
          <a:p>
            <a:pPr eaLnBrk="0" hangingPunct="0">
              <a:lnSpc>
                <a:spcPct val="110000"/>
              </a:lnSpc>
            </a:pPr>
            <a:r>
              <a:rPr lang="en-US" sz="1400" b="1">
                <a:solidFill>
                  <a:srgbClr val="FFFF00"/>
                </a:solidFill>
                <a:latin typeface="Arial" pitchFamily="34" charset="0"/>
              </a:rPr>
              <a:t> </a:t>
            </a:r>
            <a:r>
              <a:rPr lang="en-US" sz="1600" b="1">
                <a:latin typeface="Arial" pitchFamily="34" charset="0"/>
              </a:rPr>
              <a:t>TECNICHE  AD AZIONE        CENTRALE</a:t>
            </a:r>
          </a:p>
          <a:p>
            <a:pPr eaLnBrk="0" hangingPunct="0">
              <a:lnSpc>
                <a:spcPct val="110000"/>
              </a:lnSpc>
            </a:pPr>
            <a:r>
              <a:rPr lang="en-US" sz="1400" b="1">
                <a:latin typeface="Arial" pitchFamily="34" charset="0"/>
              </a:rPr>
              <a:t> </a:t>
            </a:r>
            <a:r>
              <a:rPr lang="en-US" sz="1600" b="1">
                <a:latin typeface="Arial" pitchFamily="34" charset="0"/>
              </a:rPr>
              <a:t>Stimolazione Magnetica Transcranica</a:t>
            </a:r>
          </a:p>
          <a:p>
            <a:pPr eaLnBrk="0" hangingPunct="0">
              <a:lnSpc>
                <a:spcPct val="110000"/>
              </a:lnSpc>
            </a:pPr>
            <a:r>
              <a:rPr lang="en-US" sz="1600" b="1">
                <a:latin typeface="Arial" pitchFamily="34" charset="0"/>
              </a:rPr>
              <a:t>Elettrostimolazione (D.B.S.)</a:t>
            </a:r>
          </a:p>
        </p:txBody>
      </p:sp>
      <p:sp>
        <p:nvSpPr>
          <p:cNvPr id="35860" name="Rectangle 23"/>
          <p:cNvSpPr>
            <a:spLocks noChangeArrowheads="1"/>
          </p:cNvSpPr>
          <p:nvPr/>
        </p:nvSpPr>
        <p:spPr bwMode="auto">
          <a:xfrm>
            <a:off x="6985000" y="4875213"/>
            <a:ext cx="184150" cy="457200"/>
          </a:xfrm>
          <a:prstGeom prst="rect">
            <a:avLst/>
          </a:prstGeom>
          <a:noFill/>
          <a:ln w="9525">
            <a:noFill/>
            <a:miter lim="800000"/>
            <a:headEnd/>
            <a:tailEnd/>
          </a:ln>
        </p:spPr>
        <p:txBody>
          <a:bodyPr wrap="none" lIns="92075" tIns="46038" rIns="92075" bIns="46038">
            <a:spAutoFit/>
          </a:bodyPr>
          <a:lstStyle/>
          <a:p>
            <a:pPr algn="l"/>
            <a:endParaRPr lang="it-IT" sz="2400">
              <a:latin typeface="Arial" pitchFamily="34" charset="0"/>
            </a:endParaRPr>
          </a:p>
        </p:txBody>
      </p:sp>
      <p:sp>
        <p:nvSpPr>
          <p:cNvPr id="35861" name="AutoShape 24"/>
          <p:cNvSpPr>
            <a:spLocks noChangeArrowheads="1"/>
          </p:cNvSpPr>
          <p:nvPr/>
        </p:nvSpPr>
        <p:spPr bwMode="auto">
          <a:xfrm>
            <a:off x="8027988" y="5216525"/>
            <a:ext cx="165100" cy="588963"/>
          </a:xfrm>
          <a:prstGeom prst="downArrow">
            <a:avLst>
              <a:gd name="adj1" fmla="val 50000"/>
              <a:gd name="adj2" fmla="val 89282"/>
            </a:avLst>
          </a:prstGeom>
          <a:solidFill>
            <a:schemeClr val="bg1"/>
          </a:solidFill>
          <a:ln w="12700">
            <a:solidFill>
              <a:schemeClr val="tx1"/>
            </a:solidFill>
            <a:miter lim="800000"/>
            <a:headEnd/>
            <a:tailEnd/>
          </a:ln>
        </p:spPr>
        <p:txBody>
          <a:bodyPr wrap="none" anchor="ctr"/>
          <a:lstStyle/>
          <a:p>
            <a:endParaRPr lang="it-IT"/>
          </a:p>
        </p:txBody>
      </p:sp>
      <p:sp>
        <p:nvSpPr>
          <p:cNvPr id="153625" name="Line 25"/>
          <p:cNvSpPr>
            <a:spLocks noChangeShapeType="1"/>
          </p:cNvSpPr>
          <p:nvPr/>
        </p:nvSpPr>
        <p:spPr bwMode="auto">
          <a:xfrm flipV="1">
            <a:off x="3040063" y="2276475"/>
            <a:ext cx="19050" cy="3286125"/>
          </a:xfrm>
          <a:prstGeom prst="line">
            <a:avLst/>
          </a:prstGeom>
          <a:noFill/>
          <a:ln w="57150">
            <a:solidFill>
              <a:srgbClr val="FF0000"/>
            </a:solidFill>
            <a:prstDash val="sysDot"/>
            <a:round/>
            <a:headEnd type="arrow" w="med" len="med"/>
            <a:tailEnd/>
          </a:ln>
          <a:effectLst>
            <a:outerShdw dist="35921" dir="2700000" algn="ctr" rotWithShape="0">
              <a:schemeClr val="tx1"/>
            </a:outerShdw>
          </a:effectLst>
        </p:spPr>
        <p:txBody>
          <a:bodyPr wrap="none" anchor="ctr"/>
          <a:lstStyle/>
          <a:p>
            <a:pPr>
              <a:defRPr/>
            </a:pPr>
            <a:endParaRPr lang="it-IT"/>
          </a:p>
        </p:txBody>
      </p:sp>
      <p:sp>
        <p:nvSpPr>
          <p:cNvPr id="35863" name="AutoShape 26"/>
          <p:cNvSpPr>
            <a:spLocks noChangeArrowheads="1"/>
          </p:cNvSpPr>
          <p:nvPr/>
        </p:nvSpPr>
        <p:spPr bwMode="auto">
          <a:xfrm>
            <a:off x="2911475" y="4641850"/>
            <a:ext cx="1025525" cy="149225"/>
          </a:xfrm>
          <a:prstGeom prst="leftArrow">
            <a:avLst>
              <a:gd name="adj1" fmla="val 50000"/>
              <a:gd name="adj2" fmla="val 171618"/>
            </a:avLst>
          </a:prstGeom>
          <a:solidFill>
            <a:schemeClr val="bg1"/>
          </a:solidFill>
          <a:ln w="12700">
            <a:solidFill>
              <a:schemeClr val="tx1"/>
            </a:solidFill>
            <a:miter lim="800000"/>
            <a:headEnd/>
            <a:tailEnd/>
          </a:ln>
        </p:spPr>
        <p:txBody>
          <a:bodyPr wrap="none" anchor="ctr"/>
          <a:lstStyle/>
          <a:p>
            <a:endParaRPr lang="it-IT"/>
          </a:p>
        </p:txBody>
      </p:sp>
      <p:sp>
        <p:nvSpPr>
          <p:cNvPr id="35864" name="Rectangle 27"/>
          <p:cNvSpPr>
            <a:spLocks noChangeArrowheads="1"/>
          </p:cNvSpPr>
          <p:nvPr/>
        </p:nvSpPr>
        <p:spPr bwMode="auto">
          <a:xfrm>
            <a:off x="3492500" y="4005263"/>
            <a:ext cx="2752725" cy="1301750"/>
          </a:xfrm>
          <a:prstGeom prst="rect">
            <a:avLst/>
          </a:prstGeom>
          <a:solidFill>
            <a:schemeClr val="accent2"/>
          </a:solidFill>
          <a:ln w="28575">
            <a:solidFill>
              <a:schemeClr val="tx1"/>
            </a:solidFill>
            <a:miter lim="800000"/>
            <a:headEnd/>
            <a:tailEnd/>
          </a:ln>
        </p:spPr>
        <p:txBody>
          <a:bodyPr wrap="none" lIns="92075" tIns="46038" rIns="92075" bIns="46038" anchor="ctr"/>
          <a:lstStyle/>
          <a:p>
            <a:pPr eaLnBrk="0" hangingPunct="0"/>
            <a:r>
              <a:rPr lang="en-US" sz="1600" b="1">
                <a:latin typeface="Arial" pitchFamily="34" charset="0"/>
              </a:rPr>
              <a:t>TECNICHE AD AZIONE</a:t>
            </a:r>
          </a:p>
          <a:p>
            <a:pPr eaLnBrk="0" hangingPunct="0"/>
            <a:r>
              <a:rPr lang="en-US" sz="1600" b="1">
                <a:latin typeface="Arial" pitchFamily="34" charset="0"/>
              </a:rPr>
              <a:t> SULLA CONDUZIONE</a:t>
            </a:r>
            <a:endParaRPr lang="en-US" sz="1400" b="1">
              <a:latin typeface="Arial" pitchFamily="34" charset="0"/>
            </a:endParaRPr>
          </a:p>
          <a:p>
            <a:pPr eaLnBrk="0" hangingPunct="0"/>
            <a:r>
              <a:rPr lang="en-US" sz="1400" b="1">
                <a:latin typeface="Arial" pitchFamily="34" charset="0"/>
              </a:rPr>
              <a:t>Anestetici locali</a:t>
            </a:r>
          </a:p>
          <a:p>
            <a:pPr eaLnBrk="0" hangingPunct="0"/>
            <a:r>
              <a:rPr lang="en-US" sz="1400" b="1">
                <a:latin typeface="Arial" pitchFamily="34" charset="0"/>
              </a:rPr>
              <a:t> (blocchi antalgici) </a:t>
            </a:r>
          </a:p>
          <a:p>
            <a:pPr eaLnBrk="0" hangingPunct="0"/>
            <a:r>
              <a:rPr lang="en-US" sz="1400" b="1">
                <a:latin typeface="Arial" pitchFamily="34" charset="0"/>
              </a:rPr>
              <a:t>Elettrostimolazione (S.C.S.</a:t>
            </a:r>
            <a:r>
              <a:rPr lang="en-US" sz="1600" b="1">
                <a:latin typeface="Arial" pitchFamily="34" charset="0"/>
              </a:rPr>
              <a:t>)</a:t>
            </a:r>
          </a:p>
        </p:txBody>
      </p:sp>
      <p:sp>
        <p:nvSpPr>
          <p:cNvPr id="35865" name="Rectangle 28"/>
          <p:cNvSpPr>
            <a:spLocks noChangeArrowheads="1"/>
          </p:cNvSpPr>
          <p:nvPr/>
        </p:nvSpPr>
        <p:spPr bwMode="auto">
          <a:xfrm>
            <a:off x="4356100" y="981075"/>
            <a:ext cx="1728788" cy="503238"/>
          </a:xfrm>
          <a:prstGeom prst="rect">
            <a:avLst/>
          </a:prstGeom>
          <a:solidFill>
            <a:srgbClr val="FF0000"/>
          </a:solidFill>
          <a:ln w="12700">
            <a:solidFill>
              <a:schemeClr val="tx1"/>
            </a:solidFill>
            <a:miter lim="800000"/>
            <a:headEnd/>
            <a:tailEnd/>
          </a:ln>
        </p:spPr>
        <p:txBody>
          <a:bodyPr wrap="none" lIns="92075" tIns="46038" rIns="92075" bIns="46038" anchor="ctr"/>
          <a:lstStyle/>
          <a:p>
            <a:pPr eaLnBrk="0" hangingPunct="0"/>
            <a:r>
              <a:rPr lang="en-US" sz="1200" b="1">
                <a:solidFill>
                  <a:srgbClr val="FFFF00"/>
                </a:solidFill>
                <a:latin typeface="Arial" pitchFamily="34" charset="0"/>
              </a:rPr>
              <a:t>NEURONE DI </a:t>
            </a:r>
          </a:p>
          <a:p>
            <a:pPr eaLnBrk="0" hangingPunct="0"/>
            <a:r>
              <a:rPr lang="en-US" sz="1200" b="1">
                <a:solidFill>
                  <a:srgbClr val="FFFF00"/>
                </a:solidFill>
                <a:latin typeface="Arial" pitchFamily="34" charset="0"/>
              </a:rPr>
              <a:t>TERZO ORDINE</a:t>
            </a:r>
          </a:p>
        </p:txBody>
      </p:sp>
      <p:sp>
        <p:nvSpPr>
          <p:cNvPr id="35866" name="Rectangle 29"/>
          <p:cNvSpPr>
            <a:spLocks noChangeArrowheads="1"/>
          </p:cNvSpPr>
          <p:nvPr/>
        </p:nvSpPr>
        <p:spPr bwMode="auto">
          <a:xfrm>
            <a:off x="2268538" y="1484313"/>
            <a:ext cx="1511300" cy="457200"/>
          </a:xfrm>
          <a:prstGeom prst="rect">
            <a:avLst/>
          </a:prstGeom>
          <a:solidFill>
            <a:schemeClr val="bg1"/>
          </a:solidFill>
          <a:ln w="9525">
            <a:noFill/>
            <a:miter lim="800000"/>
            <a:headEnd/>
            <a:tailEnd/>
          </a:ln>
        </p:spPr>
        <p:txBody>
          <a:bodyPr>
            <a:spAutoFit/>
          </a:bodyPr>
          <a:lstStyle/>
          <a:p>
            <a:pPr algn="l" eaLnBrk="0" hangingPunct="0"/>
            <a:r>
              <a:rPr lang="en-US" sz="2400" b="1">
                <a:latin typeface="Arial" pitchFamily="34" charset="0"/>
              </a:rPr>
              <a:t>TALAMO</a:t>
            </a:r>
          </a:p>
        </p:txBody>
      </p:sp>
      <p:sp>
        <p:nvSpPr>
          <p:cNvPr id="35867" name="AutoShape 30"/>
          <p:cNvSpPr>
            <a:spLocks noChangeArrowheads="1"/>
          </p:cNvSpPr>
          <p:nvPr/>
        </p:nvSpPr>
        <p:spPr bwMode="auto">
          <a:xfrm>
            <a:off x="4356100" y="1628775"/>
            <a:ext cx="1800225" cy="144463"/>
          </a:xfrm>
          <a:prstGeom prst="rightArrow">
            <a:avLst>
              <a:gd name="adj1" fmla="val 50000"/>
              <a:gd name="adj2" fmla="val 311537"/>
            </a:avLst>
          </a:prstGeom>
          <a:solidFill>
            <a:srgbClr val="FF0000"/>
          </a:solidFill>
          <a:ln w="9525">
            <a:solidFill>
              <a:schemeClr val="tx1"/>
            </a:solidFill>
            <a:miter lim="800000"/>
            <a:headEnd/>
            <a:tailEnd/>
          </a:ln>
        </p:spPr>
        <p:txBody>
          <a:bodyPr wrap="none" anchor="ctr"/>
          <a:lstStyle/>
          <a:p>
            <a:endParaRPr lang="it-IT"/>
          </a:p>
        </p:txBody>
      </p:sp>
      <p:sp>
        <p:nvSpPr>
          <p:cNvPr id="35868" name="AutoShape 31"/>
          <p:cNvSpPr>
            <a:spLocks noChangeArrowheads="1"/>
          </p:cNvSpPr>
          <p:nvPr/>
        </p:nvSpPr>
        <p:spPr bwMode="auto">
          <a:xfrm>
            <a:off x="8172450" y="1916113"/>
            <a:ext cx="144463" cy="1152525"/>
          </a:xfrm>
          <a:custGeom>
            <a:avLst/>
            <a:gdLst>
              <a:gd name="T0" fmla="*/ 103191 w 21600"/>
              <a:gd name="T1" fmla="*/ 0 h 21600"/>
              <a:gd name="T2" fmla="*/ 61912 w 21600"/>
              <a:gd name="T3" fmla="*/ 384175 h 21600"/>
              <a:gd name="T4" fmla="*/ 0 w 21600"/>
              <a:gd name="T5" fmla="*/ 960491 h 21600"/>
              <a:gd name="T6" fmla="*/ 61912 w 21600"/>
              <a:gd name="T7" fmla="*/ 1152525 h 21600"/>
              <a:gd name="T8" fmla="*/ 123824 w 21600"/>
              <a:gd name="T9" fmla="*/ 800365 h 21600"/>
              <a:gd name="T10" fmla="*/ 144463 w 21600"/>
              <a:gd name="T11" fmla="*/ 3841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bg1"/>
          </a:solidFill>
          <a:ln w="9525">
            <a:solidFill>
              <a:schemeClr val="tx1"/>
            </a:solidFill>
            <a:miter lim="800000"/>
            <a:headEnd/>
            <a:tailEnd/>
          </a:ln>
        </p:spPr>
        <p:txBody>
          <a:bodyPr wrap="none" anchor="ctr"/>
          <a:lstStyle/>
          <a:p>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it-IT" b="1" smtClean="0">
                <a:solidFill>
                  <a:srgbClr val="FFFF00"/>
                </a:solidFill>
                <a:effectLst/>
              </a:rPr>
              <a:t>TERAPIA INTRATECALE</a:t>
            </a:r>
          </a:p>
        </p:txBody>
      </p:sp>
      <p:sp>
        <p:nvSpPr>
          <p:cNvPr id="208899" name="Rectangle 3"/>
          <p:cNvSpPr>
            <a:spLocks noGrp="1" noChangeArrowheads="1"/>
          </p:cNvSpPr>
          <p:nvPr>
            <p:ph type="body" idx="1"/>
          </p:nvPr>
        </p:nvSpPr>
        <p:spPr/>
        <p:txBody>
          <a:bodyPr/>
          <a:lstStyle/>
          <a:p>
            <a:pPr algn="ctr" eaLnBrk="1" hangingPunct="1">
              <a:buFont typeface="Wingdings" pitchFamily="2" charset="2"/>
              <a:buNone/>
              <a:defRPr/>
            </a:pPr>
            <a:r>
              <a:rPr lang="it-IT" sz="2800" smtClean="0">
                <a:effectLst/>
              </a:rPr>
              <a:t>L’infusione intratecale viene effettuata tramite il posizionamento di un catetere spinale generalmente a livello lombare, fatto risalire a livello dorsale sotto controllo fluoroscopico,  tunnellizzato lungo il fianco in sede sottocutanea fino alla regione addominale dove viene collegato alla pompa elettronica alloggiata in sede sottocutanea. L‘intervento viene di solito eseguito in anestesia locale</a:t>
            </a:r>
            <a:r>
              <a:rPr lang="it-IT" sz="280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2"/>
          <a:srcRect/>
          <a:stretch>
            <a:fillRect/>
          </a:stretch>
        </p:blipFill>
        <p:spPr bwMode="auto">
          <a:xfrm>
            <a:off x="2227263" y="1462088"/>
            <a:ext cx="4997450" cy="5243512"/>
          </a:xfrm>
          <a:prstGeom prst="rect">
            <a:avLst/>
          </a:prstGeom>
          <a:noFill/>
          <a:ln w="9525">
            <a:noFill/>
            <a:miter lim="800000"/>
            <a:headEnd/>
            <a:tailEnd/>
          </a:ln>
        </p:spPr>
      </p:pic>
      <p:sp>
        <p:nvSpPr>
          <p:cNvPr id="37891" name="Rectangle 3"/>
          <p:cNvSpPr>
            <a:spLocks noChangeArrowheads="1"/>
          </p:cNvSpPr>
          <p:nvPr/>
        </p:nvSpPr>
        <p:spPr bwMode="auto">
          <a:xfrm>
            <a:off x="611188" y="133350"/>
            <a:ext cx="8064500" cy="701675"/>
          </a:xfrm>
          <a:prstGeom prst="rect">
            <a:avLst/>
          </a:prstGeom>
          <a:noFill/>
          <a:ln w="9525">
            <a:noFill/>
            <a:miter lim="800000"/>
            <a:headEnd/>
            <a:tailEnd/>
          </a:ln>
        </p:spPr>
        <p:txBody>
          <a:bodyPr lIns="92075" tIns="46038" rIns="92075" bIns="46038">
            <a:spAutoFit/>
          </a:bodyPr>
          <a:lstStyle/>
          <a:p>
            <a:r>
              <a:rPr lang="en-US" sz="4000" b="1">
                <a:solidFill>
                  <a:srgbClr val="FFFF00"/>
                </a:solidFill>
                <a:latin typeface="Arial" pitchFamily="34" charset="0"/>
              </a:rPr>
              <a:t>TERAPIA INTRATECALE</a:t>
            </a:r>
          </a:p>
        </p:txBody>
      </p:sp>
      <p:sp>
        <p:nvSpPr>
          <p:cNvPr id="37892" name="Rectangle 4"/>
          <p:cNvSpPr>
            <a:spLocks noChangeArrowheads="1"/>
          </p:cNvSpPr>
          <p:nvPr/>
        </p:nvSpPr>
        <p:spPr bwMode="auto">
          <a:xfrm>
            <a:off x="3175" y="3582988"/>
            <a:ext cx="2351088" cy="1187450"/>
          </a:xfrm>
          <a:prstGeom prst="rect">
            <a:avLst/>
          </a:prstGeom>
          <a:noFill/>
          <a:ln w="9525">
            <a:noFill/>
            <a:miter lim="800000"/>
            <a:headEnd/>
            <a:tailEnd/>
          </a:ln>
        </p:spPr>
        <p:txBody>
          <a:bodyPr wrap="none" lIns="92075" tIns="46038" rIns="92075" bIns="46038">
            <a:spAutoFit/>
          </a:bodyPr>
          <a:lstStyle/>
          <a:p>
            <a:pPr algn="l"/>
            <a:r>
              <a:rPr lang="en-US" sz="2400" b="1">
                <a:latin typeface="Arial" pitchFamily="34" charset="0"/>
              </a:rPr>
              <a:t>POMPA </a:t>
            </a:r>
          </a:p>
          <a:p>
            <a:pPr algn="l"/>
            <a:r>
              <a:rPr lang="en-US" sz="2400" b="1">
                <a:latin typeface="Arial" pitchFamily="34" charset="0"/>
              </a:rPr>
              <a:t>TOTALMENTE</a:t>
            </a:r>
          </a:p>
          <a:p>
            <a:pPr algn="l"/>
            <a:r>
              <a:rPr lang="en-US" sz="2400" b="1">
                <a:latin typeface="Arial" pitchFamily="34" charset="0"/>
              </a:rPr>
              <a:t>IMPIANTABILE</a:t>
            </a:r>
          </a:p>
        </p:txBody>
      </p:sp>
      <p:sp>
        <p:nvSpPr>
          <p:cNvPr id="37893" name="Rectangle 5"/>
          <p:cNvSpPr>
            <a:spLocks noChangeArrowheads="1"/>
          </p:cNvSpPr>
          <p:nvPr/>
        </p:nvSpPr>
        <p:spPr bwMode="auto">
          <a:xfrm>
            <a:off x="0" y="3486150"/>
            <a:ext cx="2268538" cy="1460500"/>
          </a:xfrm>
          <a:prstGeom prst="rect">
            <a:avLst/>
          </a:prstGeom>
          <a:noFill/>
          <a:ln w="25400">
            <a:solidFill>
              <a:srgbClr val="99FF33"/>
            </a:solidFill>
            <a:miter lim="800000"/>
            <a:headEnd/>
            <a:tailEnd/>
          </a:ln>
        </p:spPr>
        <p:txBody>
          <a:bodyPr wrap="none" anchor="ctr"/>
          <a:lstStyle/>
          <a:p>
            <a:endParaRPr lang="it-IT"/>
          </a:p>
        </p:txBody>
      </p:sp>
      <p:sp>
        <p:nvSpPr>
          <p:cNvPr id="37894" name="Line 6"/>
          <p:cNvSpPr>
            <a:spLocks noChangeShapeType="1"/>
          </p:cNvSpPr>
          <p:nvPr/>
        </p:nvSpPr>
        <p:spPr bwMode="auto">
          <a:xfrm>
            <a:off x="2268538" y="4292600"/>
            <a:ext cx="1366837" cy="576263"/>
          </a:xfrm>
          <a:prstGeom prst="line">
            <a:avLst/>
          </a:prstGeom>
          <a:noFill/>
          <a:ln w="25400">
            <a:solidFill>
              <a:srgbClr val="99FF33"/>
            </a:solidFill>
            <a:round/>
            <a:headEnd type="none" w="sm" len="sm"/>
            <a:tailEnd type="stealth" w="med" len="med"/>
          </a:ln>
        </p:spPr>
        <p:txBody>
          <a:bodyPr wrap="none" anchor="ctr"/>
          <a:lstStyle/>
          <a:p>
            <a:endParaRPr lang="it-IT"/>
          </a:p>
        </p:txBody>
      </p:sp>
      <p:sp>
        <p:nvSpPr>
          <p:cNvPr id="37895" name="Rectangle 7"/>
          <p:cNvSpPr>
            <a:spLocks noChangeArrowheads="1"/>
          </p:cNvSpPr>
          <p:nvPr/>
        </p:nvSpPr>
        <p:spPr bwMode="auto">
          <a:xfrm>
            <a:off x="6211888" y="3203575"/>
            <a:ext cx="2913062" cy="822325"/>
          </a:xfrm>
          <a:prstGeom prst="rect">
            <a:avLst/>
          </a:prstGeom>
          <a:noFill/>
          <a:ln w="9525">
            <a:noFill/>
            <a:miter lim="800000"/>
            <a:headEnd/>
            <a:tailEnd/>
          </a:ln>
        </p:spPr>
        <p:txBody>
          <a:bodyPr wrap="none" lIns="92075" tIns="46038" rIns="92075" bIns="46038">
            <a:spAutoFit/>
          </a:bodyPr>
          <a:lstStyle/>
          <a:p>
            <a:pPr algn="l"/>
            <a:r>
              <a:rPr lang="en-US" sz="2400" b="1">
                <a:latin typeface="Arial" pitchFamily="34" charset="0"/>
              </a:rPr>
              <a:t>CATETERE</a:t>
            </a:r>
          </a:p>
          <a:p>
            <a:pPr algn="l"/>
            <a:r>
              <a:rPr lang="en-US" sz="2400" b="1">
                <a:latin typeface="Arial" pitchFamily="34" charset="0"/>
              </a:rPr>
              <a:t>SUBARACNOIDEO</a:t>
            </a:r>
          </a:p>
        </p:txBody>
      </p:sp>
      <p:sp>
        <p:nvSpPr>
          <p:cNvPr id="37896" name="Rectangle 8"/>
          <p:cNvSpPr>
            <a:spLocks noChangeArrowheads="1"/>
          </p:cNvSpPr>
          <p:nvPr/>
        </p:nvSpPr>
        <p:spPr bwMode="auto">
          <a:xfrm>
            <a:off x="6137275" y="3187700"/>
            <a:ext cx="3006725" cy="838200"/>
          </a:xfrm>
          <a:prstGeom prst="rect">
            <a:avLst/>
          </a:prstGeom>
          <a:noFill/>
          <a:ln w="25400">
            <a:solidFill>
              <a:srgbClr val="99FF33"/>
            </a:solidFill>
            <a:miter lim="800000"/>
            <a:headEnd/>
            <a:tailEnd/>
          </a:ln>
        </p:spPr>
        <p:txBody>
          <a:bodyPr wrap="none" anchor="ctr"/>
          <a:lstStyle/>
          <a:p>
            <a:endParaRPr lang="it-IT"/>
          </a:p>
        </p:txBody>
      </p:sp>
      <p:sp>
        <p:nvSpPr>
          <p:cNvPr id="37897" name="Line 9"/>
          <p:cNvSpPr>
            <a:spLocks noChangeShapeType="1"/>
          </p:cNvSpPr>
          <p:nvPr/>
        </p:nvSpPr>
        <p:spPr bwMode="auto">
          <a:xfrm flipH="1">
            <a:off x="5375275" y="3571875"/>
            <a:ext cx="768350" cy="454025"/>
          </a:xfrm>
          <a:prstGeom prst="line">
            <a:avLst/>
          </a:prstGeom>
          <a:noFill/>
          <a:ln w="12700">
            <a:solidFill>
              <a:srgbClr val="99FF33"/>
            </a:solidFill>
            <a:round/>
            <a:headEnd type="none" w="sm" len="sm"/>
            <a:tailEnd type="stealth" w="med" len="med"/>
          </a:ln>
        </p:spPr>
        <p:txBody>
          <a:bodyPr wrap="none" anchor="ctr"/>
          <a:lstStyle/>
          <a:p>
            <a:endParaRPr lang="it-I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Text Box 4"/>
          <p:cNvSpPr txBox="1">
            <a:spLocks noChangeArrowheads="1"/>
          </p:cNvSpPr>
          <p:nvPr/>
        </p:nvSpPr>
        <p:spPr bwMode="auto">
          <a:xfrm>
            <a:off x="1763713" y="333375"/>
            <a:ext cx="7086600" cy="701675"/>
          </a:xfrm>
          <a:prstGeom prst="rect">
            <a:avLst/>
          </a:prstGeom>
          <a:noFill/>
          <a:ln w="9525">
            <a:noFill/>
            <a:miter lim="800000"/>
            <a:headEnd/>
            <a:tailEnd/>
          </a:ln>
          <a:effectLst/>
        </p:spPr>
        <p:txBody>
          <a:bodyPr>
            <a:spAutoFit/>
          </a:bodyPr>
          <a:lstStyle/>
          <a:p>
            <a:pPr algn="r" eaLnBrk="0" hangingPunct="0">
              <a:spcBef>
                <a:spcPct val="50000"/>
              </a:spcBef>
              <a:defRPr/>
            </a:pPr>
            <a:r>
              <a:rPr lang="it-IT" sz="3400" b="1">
                <a:solidFill>
                  <a:srgbClr val="FFFF00"/>
                </a:solidFill>
                <a:latin typeface="Times New Roman" pitchFamily="18" charset="0"/>
              </a:rPr>
              <a:t>La pompa</a:t>
            </a:r>
            <a:r>
              <a:rPr lang="it-IT" sz="4000" b="1">
                <a:solidFill>
                  <a:srgbClr val="FFFF00"/>
                </a:solidFill>
                <a:latin typeface="Times New Roman" pitchFamily="18" charset="0"/>
              </a:rPr>
              <a:t> </a:t>
            </a:r>
            <a:r>
              <a:rPr lang="it-IT" sz="3400" b="1">
                <a:solidFill>
                  <a:srgbClr val="FFFF00"/>
                </a:solidFill>
                <a:latin typeface="Times New Roman" pitchFamily="18" charset="0"/>
              </a:rPr>
              <a:t>SynchroMed</a:t>
            </a:r>
            <a:r>
              <a:rPr lang="it-IT" sz="2800" b="1" baseline="30000">
                <a:solidFill>
                  <a:srgbClr val="FFFF00"/>
                </a:solidFill>
                <a:latin typeface="Times New Roman" pitchFamily="18" charset="0"/>
              </a:rPr>
              <a:t>®</a:t>
            </a:r>
            <a:r>
              <a:rPr lang="it-IT" sz="2600" b="1">
                <a:solidFill>
                  <a:srgbClr val="FFFF00"/>
                </a:solidFill>
                <a:latin typeface="Times New Roman" pitchFamily="18" charset="0"/>
              </a:rPr>
              <a:t> </a:t>
            </a:r>
            <a:r>
              <a:rPr lang="it-IT" sz="3400" b="1">
                <a:solidFill>
                  <a:srgbClr val="FFFF00"/>
                </a:solidFill>
                <a:latin typeface="Times New Roman" pitchFamily="18" charset="0"/>
              </a:rPr>
              <a:t>II</a:t>
            </a:r>
            <a:r>
              <a:rPr lang="it-IT" sz="3400" b="1">
                <a:solidFill>
                  <a:srgbClr val="FFFF00"/>
                </a:solidFill>
                <a:effectLst>
                  <a:outerShdw blurRad="38100" dist="38100" dir="2700000" algn="tl">
                    <a:srgbClr val="000000"/>
                  </a:outerShdw>
                </a:effectLst>
                <a:latin typeface="Times New Roman" pitchFamily="18" charset="0"/>
              </a:rPr>
              <a:t> </a:t>
            </a:r>
          </a:p>
        </p:txBody>
      </p:sp>
      <p:sp>
        <p:nvSpPr>
          <p:cNvPr id="210949" name="Text Box 5"/>
          <p:cNvSpPr txBox="1">
            <a:spLocks noChangeArrowheads="1"/>
          </p:cNvSpPr>
          <p:nvPr/>
        </p:nvSpPr>
        <p:spPr bwMode="auto">
          <a:xfrm>
            <a:off x="4343400" y="1143000"/>
            <a:ext cx="4038600" cy="1373188"/>
          </a:xfrm>
          <a:prstGeom prst="rect">
            <a:avLst/>
          </a:prstGeom>
          <a:noFill/>
          <a:ln w="9525">
            <a:noFill/>
            <a:miter lim="800000"/>
            <a:headEnd/>
            <a:tailEnd/>
          </a:ln>
        </p:spPr>
        <p:txBody>
          <a:bodyPr>
            <a:spAutoFit/>
          </a:bodyPr>
          <a:lstStyle/>
          <a:p>
            <a:pPr algn="l" eaLnBrk="0" hangingPunct="0">
              <a:spcBef>
                <a:spcPct val="50000"/>
              </a:spcBef>
            </a:pPr>
            <a:r>
              <a:rPr lang="it-IT" sz="2800" b="1">
                <a:solidFill>
                  <a:schemeClr val="hlink"/>
                </a:solidFill>
                <a:latin typeface="Times New Roman" pitchFamily="18" charset="0"/>
              </a:rPr>
              <a:t>Sistema di infusione impiantabile e programmabile</a:t>
            </a:r>
          </a:p>
        </p:txBody>
      </p:sp>
      <p:sp>
        <p:nvSpPr>
          <p:cNvPr id="210950" name="Rectangle 6"/>
          <p:cNvSpPr>
            <a:spLocks noChangeArrowheads="1"/>
          </p:cNvSpPr>
          <p:nvPr/>
        </p:nvSpPr>
        <p:spPr bwMode="auto">
          <a:xfrm>
            <a:off x="4267200" y="2895600"/>
            <a:ext cx="4899025" cy="3743325"/>
          </a:xfrm>
          <a:prstGeom prst="rect">
            <a:avLst/>
          </a:prstGeom>
          <a:noFill/>
          <a:ln w="12700">
            <a:noFill/>
            <a:miter lim="800000"/>
            <a:headEnd/>
            <a:tailEnd type="none" w="med" len="lg"/>
          </a:ln>
        </p:spPr>
        <p:txBody>
          <a:bodyPr wrap="none">
            <a:spAutoFit/>
          </a:bodyPr>
          <a:lstStyle/>
          <a:p>
            <a:pPr algn="l" eaLnBrk="0" hangingPunct="0">
              <a:spcBef>
                <a:spcPct val="50000"/>
              </a:spcBef>
            </a:pPr>
            <a:r>
              <a:rPr lang="it-IT" sz="2400">
                <a:latin typeface="Times New Roman" pitchFamily="18" charset="0"/>
              </a:rPr>
              <a:t>Materiale : TITANIO</a:t>
            </a:r>
          </a:p>
          <a:p>
            <a:pPr algn="l" eaLnBrk="0" hangingPunct="0">
              <a:spcBef>
                <a:spcPct val="50000"/>
              </a:spcBef>
            </a:pPr>
            <a:r>
              <a:rPr lang="it-IT" sz="2400">
                <a:latin typeface="Times New Roman" pitchFamily="18" charset="0"/>
                <a:sym typeface="Symbol" pitchFamily="18" charset="2"/>
              </a:rPr>
              <a:t>Volume serbatoio : 20 o 40 ml</a:t>
            </a:r>
            <a:r>
              <a:rPr lang="it-IT" sz="2400">
                <a:latin typeface="Times New Roman" pitchFamily="18" charset="0"/>
              </a:rPr>
              <a:t> </a:t>
            </a:r>
          </a:p>
          <a:p>
            <a:pPr algn="l" eaLnBrk="0" hangingPunct="0">
              <a:spcBef>
                <a:spcPct val="50000"/>
              </a:spcBef>
            </a:pPr>
            <a:r>
              <a:rPr lang="it-IT" sz="2400">
                <a:latin typeface="Times New Roman" pitchFamily="18" charset="0"/>
              </a:rPr>
              <a:t>Spessore : </a:t>
            </a:r>
            <a:r>
              <a:rPr lang="it-IT" sz="2400">
                <a:latin typeface="Times New Roman" pitchFamily="18" charset="0"/>
                <a:sym typeface="Symbol" pitchFamily="18" charset="2"/>
              </a:rPr>
              <a:t>19,5  </a:t>
            </a:r>
            <a:r>
              <a:rPr lang="it-IT" sz="2400">
                <a:latin typeface="Times New Roman" pitchFamily="18" charset="0"/>
              </a:rPr>
              <a:t>26 </a:t>
            </a:r>
            <a:r>
              <a:rPr lang="it-IT" sz="2400">
                <a:latin typeface="Times New Roman" pitchFamily="18" charset="0"/>
                <a:sym typeface="Symbol" pitchFamily="18" charset="2"/>
              </a:rPr>
              <a:t>mm</a:t>
            </a:r>
          </a:p>
          <a:p>
            <a:pPr algn="l" eaLnBrk="0" hangingPunct="0">
              <a:spcBef>
                <a:spcPct val="50000"/>
              </a:spcBef>
            </a:pPr>
            <a:r>
              <a:rPr lang="it-IT" sz="2400">
                <a:latin typeface="Times New Roman" pitchFamily="18" charset="0"/>
                <a:sym typeface="Symbol" pitchFamily="18" charset="2"/>
              </a:rPr>
              <a:t>Peso: 165  175 gr</a:t>
            </a:r>
          </a:p>
          <a:p>
            <a:pPr algn="l" eaLnBrk="0" hangingPunct="0">
              <a:spcBef>
                <a:spcPct val="50000"/>
              </a:spcBef>
            </a:pPr>
            <a:r>
              <a:rPr lang="it-IT" sz="2400">
                <a:latin typeface="Times New Roman" pitchFamily="18" charset="0"/>
                <a:sym typeface="Symbol" pitchFamily="18" charset="2"/>
              </a:rPr>
              <a:t>Diametro: 87,5 mm</a:t>
            </a:r>
          </a:p>
          <a:p>
            <a:pPr algn="l" eaLnBrk="0" hangingPunct="0">
              <a:spcBef>
                <a:spcPct val="50000"/>
              </a:spcBef>
            </a:pPr>
            <a:r>
              <a:rPr lang="it-IT" sz="2400" b="1">
                <a:solidFill>
                  <a:schemeClr val="hlink"/>
                </a:solidFill>
                <a:latin typeface="Times New Roman" pitchFamily="18" charset="0"/>
                <a:sym typeface="Symbol" pitchFamily="18" charset="2"/>
              </a:rPr>
              <a:t>Durata batteria : 7-8 anni</a:t>
            </a:r>
          </a:p>
          <a:p>
            <a:pPr algn="l" eaLnBrk="0" hangingPunct="0">
              <a:spcBef>
                <a:spcPct val="50000"/>
              </a:spcBef>
            </a:pPr>
            <a:r>
              <a:rPr lang="it-IT" sz="2400">
                <a:latin typeface="Times New Roman" pitchFamily="18" charset="0"/>
                <a:sym typeface="Symbol" pitchFamily="18" charset="2"/>
              </a:rPr>
              <a:t>Alimentazione : </a:t>
            </a:r>
            <a:r>
              <a:rPr lang="it-IT" sz="2400">
                <a:latin typeface="Times New Roman" pitchFamily="18" charset="0"/>
                <a:cs typeface="Times New Roman" pitchFamily="18" charset="0"/>
                <a:sym typeface="Symbol" pitchFamily="18" charset="2"/>
              </a:rPr>
              <a:t>Litio - Tionil Cloruro</a:t>
            </a:r>
            <a:r>
              <a:rPr lang="en-US" sz="2400">
                <a:latin typeface="Times New Roman" pitchFamily="18" charset="0"/>
                <a:sym typeface="Symbol" pitchFamily="18" charset="2"/>
              </a:rPr>
              <a:t> </a:t>
            </a:r>
            <a:endParaRPr lang="it-IT" sz="2400">
              <a:latin typeface="Times New Roman" pitchFamily="18" charset="0"/>
              <a:sym typeface="Symbol" pitchFamily="18" charset="2"/>
            </a:endParaRPr>
          </a:p>
        </p:txBody>
      </p:sp>
      <p:pic>
        <p:nvPicPr>
          <p:cNvPr id="38917" name="Picture 7" descr="SM2-Catheter"/>
          <p:cNvPicPr>
            <a:picLocks noChangeAspect="1" noChangeArrowheads="1"/>
          </p:cNvPicPr>
          <p:nvPr/>
        </p:nvPicPr>
        <p:blipFill>
          <a:blip r:embed="rId2"/>
          <a:srcRect l="24507" t="11586" r="23480" b="12880"/>
          <a:stretch>
            <a:fillRect/>
          </a:stretch>
        </p:blipFill>
        <p:spPr bwMode="auto">
          <a:xfrm>
            <a:off x="200025" y="1676400"/>
            <a:ext cx="3683000" cy="4038600"/>
          </a:xfrm>
          <a:prstGeom prst="rect">
            <a:avLst/>
          </a:prstGeom>
          <a:noFill/>
          <a:ln w="952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additive="base">
                                        <p:cTn id="7" dur="500" fill="hold"/>
                                        <p:tgtEl>
                                          <p:spTgt spid="210949"/>
                                        </p:tgtEl>
                                        <p:attrNameLst>
                                          <p:attrName>ppt_x</p:attrName>
                                        </p:attrNameLst>
                                      </p:cBhvr>
                                      <p:tavLst>
                                        <p:tav tm="0">
                                          <p:val>
                                            <p:strVal val="0-#ppt_w/2"/>
                                          </p:val>
                                        </p:tav>
                                        <p:tav tm="100000">
                                          <p:val>
                                            <p:strVal val="#ppt_x"/>
                                          </p:val>
                                        </p:tav>
                                      </p:tavLst>
                                    </p:anim>
                                    <p:anim calcmode="lin" valueType="num">
                                      <p:cBhvr additive="base">
                                        <p:cTn id="8" dur="500" fill="hold"/>
                                        <p:tgtEl>
                                          <p:spTgt spid="2109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0950">
                                            <p:txEl>
                                              <p:pRg st="0" end="0"/>
                                            </p:txEl>
                                          </p:spTgt>
                                        </p:tgtEl>
                                        <p:attrNameLst>
                                          <p:attrName>style.visibility</p:attrName>
                                        </p:attrNameLst>
                                      </p:cBhvr>
                                      <p:to>
                                        <p:strVal val="visible"/>
                                      </p:to>
                                    </p:set>
                                    <p:anim calcmode="lin" valueType="num">
                                      <p:cBhvr additive="base">
                                        <p:cTn id="12" dur="500" fill="hold"/>
                                        <p:tgtEl>
                                          <p:spTgt spid="21095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095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10950">
                                            <p:txEl>
                                              <p:pRg st="1" end="1"/>
                                            </p:txEl>
                                          </p:spTgt>
                                        </p:tgtEl>
                                        <p:attrNameLst>
                                          <p:attrName>style.visibility</p:attrName>
                                        </p:attrNameLst>
                                      </p:cBhvr>
                                      <p:to>
                                        <p:strVal val="visible"/>
                                      </p:to>
                                    </p:set>
                                    <p:anim calcmode="lin" valueType="num">
                                      <p:cBhvr additive="base">
                                        <p:cTn id="17" dur="500" fill="hold"/>
                                        <p:tgtEl>
                                          <p:spTgt spid="21095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095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0950">
                                            <p:txEl>
                                              <p:pRg st="2" end="2"/>
                                            </p:txEl>
                                          </p:spTgt>
                                        </p:tgtEl>
                                        <p:attrNameLst>
                                          <p:attrName>style.visibility</p:attrName>
                                        </p:attrNameLst>
                                      </p:cBhvr>
                                      <p:to>
                                        <p:strVal val="visible"/>
                                      </p:to>
                                    </p:set>
                                    <p:anim calcmode="lin" valueType="num">
                                      <p:cBhvr additive="base">
                                        <p:cTn id="22" dur="500" fill="hold"/>
                                        <p:tgtEl>
                                          <p:spTgt spid="210950">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1095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10950">
                                            <p:txEl>
                                              <p:pRg st="3" end="3"/>
                                            </p:txEl>
                                          </p:spTgt>
                                        </p:tgtEl>
                                        <p:attrNameLst>
                                          <p:attrName>style.visibility</p:attrName>
                                        </p:attrNameLst>
                                      </p:cBhvr>
                                      <p:to>
                                        <p:strVal val="visible"/>
                                      </p:to>
                                    </p:set>
                                    <p:anim calcmode="lin" valueType="num">
                                      <p:cBhvr additive="base">
                                        <p:cTn id="27" dur="500" fill="hold"/>
                                        <p:tgtEl>
                                          <p:spTgt spid="210950">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095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0950">
                                            <p:txEl>
                                              <p:pRg st="4" end="4"/>
                                            </p:txEl>
                                          </p:spTgt>
                                        </p:tgtEl>
                                        <p:attrNameLst>
                                          <p:attrName>style.visibility</p:attrName>
                                        </p:attrNameLst>
                                      </p:cBhvr>
                                      <p:to>
                                        <p:strVal val="visible"/>
                                      </p:to>
                                    </p:set>
                                    <p:anim calcmode="lin" valueType="num">
                                      <p:cBhvr additive="base">
                                        <p:cTn id="32" dur="500" fill="hold"/>
                                        <p:tgtEl>
                                          <p:spTgt spid="210950">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1095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10950">
                                            <p:txEl>
                                              <p:pRg st="5" end="5"/>
                                            </p:txEl>
                                          </p:spTgt>
                                        </p:tgtEl>
                                        <p:attrNameLst>
                                          <p:attrName>style.visibility</p:attrName>
                                        </p:attrNameLst>
                                      </p:cBhvr>
                                      <p:to>
                                        <p:strVal val="visible"/>
                                      </p:to>
                                    </p:set>
                                    <p:anim calcmode="lin" valueType="num">
                                      <p:cBhvr additive="base">
                                        <p:cTn id="37" dur="500" fill="hold"/>
                                        <p:tgtEl>
                                          <p:spTgt spid="21095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095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10950">
                                            <p:txEl>
                                              <p:pRg st="6" end="6"/>
                                            </p:txEl>
                                          </p:spTgt>
                                        </p:tgtEl>
                                        <p:attrNameLst>
                                          <p:attrName>style.visibility</p:attrName>
                                        </p:attrNameLst>
                                      </p:cBhvr>
                                      <p:to>
                                        <p:strVal val="visible"/>
                                      </p:to>
                                    </p:set>
                                    <p:anim calcmode="lin" valueType="num">
                                      <p:cBhvr additive="base">
                                        <p:cTn id="42" dur="500" fill="hold"/>
                                        <p:tgtEl>
                                          <p:spTgt spid="210950">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109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utoUpdateAnimBg="0"/>
      <p:bldP spid="210950"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smtClean="0">
                <a:solidFill>
                  <a:srgbClr val="FFFF00"/>
                </a:solidFill>
                <a:effectLst/>
              </a:rPr>
              <a:t>TERAPIA INTRATECALE</a:t>
            </a:r>
            <a:endParaRPr lang="it-IT" b="1" smtClean="0">
              <a:solidFill>
                <a:srgbClr val="FFFF00"/>
              </a:solidFill>
              <a:effectLst/>
            </a:endParaRPr>
          </a:p>
        </p:txBody>
      </p:sp>
      <p:sp>
        <p:nvSpPr>
          <p:cNvPr id="39939" name="Rectangle 3"/>
          <p:cNvSpPr>
            <a:spLocks noGrp="1" noChangeArrowheads="1"/>
          </p:cNvSpPr>
          <p:nvPr>
            <p:ph type="body" idx="1"/>
          </p:nvPr>
        </p:nvSpPr>
        <p:spPr/>
        <p:txBody>
          <a:bodyPr/>
          <a:lstStyle/>
          <a:p>
            <a:pPr eaLnBrk="1" hangingPunct="1"/>
            <a:r>
              <a:rPr lang="it-IT" sz="2800" b="1" smtClean="0">
                <a:effectLst/>
              </a:rPr>
              <a:t>Il sistema di somministrazione intratecale prevede il periodico refill  del farmaco inserendo un ago di Huber 22G, attraverso la cute, nel serbatoio della pompa</a:t>
            </a:r>
          </a:p>
          <a:p>
            <a:pPr eaLnBrk="1" hangingPunct="1"/>
            <a:r>
              <a:rPr lang="it-IT" sz="2800" b="1" smtClean="0">
                <a:effectLst/>
              </a:rPr>
              <a:t>Il refill viene effettuato a intervalli variabili a seconda della quantità di farmaco infusa [ogni 1-3-4 mesi]</a:t>
            </a:r>
          </a:p>
          <a:p>
            <a:pPr eaLnBrk="1" hangingPunct="1"/>
            <a:r>
              <a:rPr lang="it-IT" sz="2800" b="1" smtClean="0">
                <a:effectLst/>
              </a:rPr>
              <a:t>La stabilità del farmaco all’interno della pompa è assicurata per 6 mesi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M2-3"/>
          <p:cNvPicPr>
            <a:picLocks noChangeAspect="1" noChangeArrowheads="1"/>
          </p:cNvPicPr>
          <p:nvPr/>
        </p:nvPicPr>
        <p:blipFill>
          <a:blip r:embed="rId2"/>
          <a:srcRect l="27956" t="23164" r="27956" b="15501"/>
          <a:stretch>
            <a:fillRect/>
          </a:stretch>
        </p:blipFill>
        <p:spPr bwMode="auto">
          <a:xfrm>
            <a:off x="4800600" y="2514600"/>
            <a:ext cx="3505200" cy="3925888"/>
          </a:xfrm>
          <a:prstGeom prst="rect">
            <a:avLst/>
          </a:prstGeom>
          <a:noFill/>
          <a:ln w="9525">
            <a:noFill/>
            <a:miter lim="800000"/>
            <a:headEnd/>
            <a:tailEnd/>
          </a:ln>
        </p:spPr>
      </p:pic>
      <p:sp>
        <p:nvSpPr>
          <p:cNvPr id="218115" name="Text Box 3"/>
          <p:cNvSpPr txBox="1">
            <a:spLocks noChangeArrowheads="1"/>
          </p:cNvSpPr>
          <p:nvPr/>
        </p:nvSpPr>
        <p:spPr bwMode="auto">
          <a:xfrm>
            <a:off x="609600" y="304800"/>
            <a:ext cx="8305800" cy="641350"/>
          </a:xfrm>
          <a:prstGeom prst="rect">
            <a:avLst/>
          </a:prstGeom>
          <a:noFill/>
          <a:ln w="9525">
            <a:noFill/>
            <a:miter lim="800000"/>
            <a:headEnd/>
            <a:tailEnd/>
          </a:ln>
          <a:effectLst/>
        </p:spPr>
        <p:txBody>
          <a:bodyPr>
            <a:spAutoFit/>
          </a:bodyPr>
          <a:lstStyle/>
          <a:p>
            <a:pPr eaLnBrk="0" hangingPunct="0">
              <a:spcBef>
                <a:spcPct val="50000"/>
              </a:spcBef>
              <a:defRPr/>
            </a:pPr>
            <a:r>
              <a:rPr lang="it-IT" sz="3600" b="1">
                <a:solidFill>
                  <a:srgbClr val="FFFF00"/>
                </a:solidFill>
              </a:rPr>
              <a:t>La pompa SynchroMed® II</a:t>
            </a:r>
            <a:r>
              <a:rPr lang="it-IT" sz="3600"/>
              <a:t> </a:t>
            </a:r>
            <a:endParaRPr lang="it-IT" sz="3600" b="1" i="1">
              <a:solidFill>
                <a:srgbClr val="FFFF00"/>
              </a:solidFill>
              <a:effectLst>
                <a:outerShdw blurRad="38100" dist="38100" dir="2700000" algn="tl">
                  <a:srgbClr val="000000"/>
                </a:outerShdw>
              </a:effectLst>
              <a:latin typeface="Times New Roman" pitchFamily="18" charset="0"/>
            </a:endParaRPr>
          </a:p>
        </p:txBody>
      </p:sp>
      <p:sp>
        <p:nvSpPr>
          <p:cNvPr id="40964" name="Line 4"/>
          <p:cNvSpPr>
            <a:spLocks noChangeShapeType="1"/>
          </p:cNvSpPr>
          <p:nvPr/>
        </p:nvSpPr>
        <p:spPr bwMode="auto">
          <a:xfrm>
            <a:off x="5486400" y="1905000"/>
            <a:ext cx="990600" cy="2701925"/>
          </a:xfrm>
          <a:prstGeom prst="line">
            <a:avLst/>
          </a:prstGeom>
          <a:noFill/>
          <a:ln w="12700">
            <a:solidFill>
              <a:srgbClr val="FF0000"/>
            </a:solidFill>
            <a:round/>
            <a:headEnd/>
            <a:tailEnd type="triangle" w="med" len="lg"/>
          </a:ln>
        </p:spPr>
        <p:txBody>
          <a:bodyPr wrap="none" anchor="ctr"/>
          <a:lstStyle/>
          <a:p>
            <a:endParaRPr lang="it-IT"/>
          </a:p>
        </p:txBody>
      </p:sp>
      <p:sp>
        <p:nvSpPr>
          <p:cNvPr id="40965" name="Oval 5"/>
          <p:cNvSpPr>
            <a:spLocks noChangeArrowheads="1"/>
          </p:cNvSpPr>
          <p:nvPr/>
        </p:nvSpPr>
        <p:spPr bwMode="auto">
          <a:xfrm>
            <a:off x="6096000" y="4267200"/>
            <a:ext cx="914400" cy="871538"/>
          </a:xfrm>
          <a:prstGeom prst="ellipse">
            <a:avLst/>
          </a:prstGeom>
          <a:noFill/>
          <a:ln w="41275">
            <a:solidFill>
              <a:schemeClr val="folHlink"/>
            </a:solidFill>
            <a:round/>
            <a:headEnd/>
            <a:tailEnd type="none" w="med" len="lg"/>
          </a:ln>
        </p:spPr>
        <p:txBody>
          <a:bodyPr wrap="none" anchor="ctr"/>
          <a:lstStyle/>
          <a:p>
            <a:endParaRPr lang="it-IT"/>
          </a:p>
        </p:txBody>
      </p:sp>
      <p:sp>
        <p:nvSpPr>
          <p:cNvPr id="40966" name="Text Box 6"/>
          <p:cNvSpPr txBox="1">
            <a:spLocks noChangeArrowheads="1"/>
          </p:cNvSpPr>
          <p:nvPr/>
        </p:nvSpPr>
        <p:spPr bwMode="auto">
          <a:xfrm>
            <a:off x="4572000" y="1219200"/>
            <a:ext cx="4267200" cy="519113"/>
          </a:xfrm>
          <a:prstGeom prst="rect">
            <a:avLst/>
          </a:prstGeom>
          <a:noFill/>
          <a:ln w="12700">
            <a:noFill/>
            <a:miter lim="800000"/>
            <a:headEnd/>
            <a:tailEnd type="none" w="med" len="lg"/>
          </a:ln>
        </p:spPr>
        <p:txBody>
          <a:bodyPr>
            <a:spAutoFit/>
          </a:bodyPr>
          <a:lstStyle/>
          <a:p>
            <a:pPr algn="l" eaLnBrk="0" hangingPunct="0">
              <a:spcBef>
                <a:spcPct val="50000"/>
              </a:spcBef>
            </a:pPr>
            <a:r>
              <a:rPr lang="it-IT" sz="2800" b="1">
                <a:solidFill>
                  <a:schemeClr val="hlink"/>
                </a:solidFill>
                <a:latin typeface="Times New Roman" pitchFamily="18" charset="0"/>
              </a:rPr>
              <a:t>Setto per il rifornimento</a:t>
            </a:r>
          </a:p>
        </p:txBody>
      </p:sp>
      <p:sp>
        <p:nvSpPr>
          <p:cNvPr id="218119" name="Text Box 7"/>
          <p:cNvSpPr txBox="1">
            <a:spLocks noChangeArrowheads="1"/>
          </p:cNvSpPr>
          <p:nvPr/>
        </p:nvSpPr>
        <p:spPr bwMode="auto">
          <a:xfrm>
            <a:off x="0" y="2565400"/>
            <a:ext cx="4343400" cy="3925888"/>
          </a:xfrm>
          <a:prstGeom prst="rect">
            <a:avLst/>
          </a:prstGeom>
          <a:noFill/>
          <a:ln w="9525">
            <a:noFill/>
            <a:miter lim="800000"/>
            <a:headEnd/>
            <a:tailEnd/>
          </a:ln>
        </p:spPr>
        <p:txBody>
          <a:bodyPr>
            <a:spAutoFit/>
          </a:bodyPr>
          <a:lstStyle/>
          <a:p>
            <a:pPr marL="187325" indent="-187325" algn="l" eaLnBrk="0" hangingPunct="0">
              <a:spcBef>
                <a:spcPct val="50000"/>
              </a:spcBef>
              <a:buFontTx/>
              <a:buChar char="•"/>
            </a:pPr>
            <a:r>
              <a:rPr lang="it-IT" sz="2400" b="1">
                <a:solidFill>
                  <a:schemeClr val="tx2"/>
                </a:solidFill>
                <a:sym typeface="Symbol" pitchFamily="18" charset="2"/>
              </a:rPr>
              <a:t>Setto in silicone autosigillante per l’accesso al serbatoio.</a:t>
            </a:r>
          </a:p>
          <a:p>
            <a:pPr marL="187325" indent="-187325" algn="l" eaLnBrk="0" hangingPunct="0">
              <a:spcBef>
                <a:spcPct val="50000"/>
              </a:spcBef>
              <a:buFontTx/>
              <a:buChar char="•"/>
            </a:pPr>
            <a:r>
              <a:rPr lang="it-IT" sz="2400" b="1">
                <a:solidFill>
                  <a:schemeClr val="tx2"/>
                </a:solidFill>
              </a:rPr>
              <a:t>Può sopportare fino a 500 punture con aghi non carotanti (tipo Huber 22 gauge).</a:t>
            </a:r>
          </a:p>
          <a:p>
            <a:pPr marL="187325" indent="-187325" algn="l" eaLnBrk="0" hangingPunct="0">
              <a:spcBef>
                <a:spcPct val="50000"/>
              </a:spcBef>
            </a:pPr>
            <a:endParaRPr lang="it-IT" sz="2400" b="1">
              <a:solidFill>
                <a:schemeClr val="tx2"/>
              </a:solidFill>
            </a:endParaRPr>
          </a:p>
          <a:p>
            <a:pPr marL="187325" indent="-187325" algn="l" eaLnBrk="0" hangingPunct="0">
              <a:spcBef>
                <a:spcPct val="50000"/>
              </a:spcBef>
              <a:buFontTx/>
              <a:buChar char="•"/>
            </a:pPr>
            <a:endParaRPr lang="it-IT" sz="2400" b="1">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8119">
                                            <p:txEl>
                                              <p:pRg st="0" end="0"/>
                                            </p:txEl>
                                          </p:spTgt>
                                        </p:tgtEl>
                                        <p:attrNameLst>
                                          <p:attrName>style.visibility</p:attrName>
                                        </p:attrNameLst>
                                      </p:cBhvr>
                                      <p:to>
                                        <p:strVal val="visible"/>
                                      </p:to>
                                    </p:set>
                                    <p:anim calcmode="lin" valueType="num">
                                      <p:cBhvr additive="base">
                                        <p:cTn id="7" dur="500" fill="hold"/>
                                        <p:tgtEl>
                                          <p:spTgt spid="218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811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8119">
                                            <p:txEl>
                                              <p:pRg st="1" end="1"/>
                                            </p:txEl>
                                          </p:spTgt>
                                        </p:tgtEl>
                                        <p:attrNameLst>
                                          <p:attrName>style.visibility</p:attrName>
                                        </p:attrNameLst>
                                      </p:cBhvr>
                                      <p:to>
                                        <p:strVal val="visible"/>
                                      </p:to>
                                    </p:set>
                                    <p:anim calcmode="lin" valueType="num">
                                      <p:cBhvr additive="base">
                                        <p:cTn id="12" dur="500" fill="hold"/>
                                        <p:tgtEl>
                                          <p:spTgt spid="21811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81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9"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rganization Chart 2"/>
          <p:cNvGraphicFramePr>
            <a:graphicFrameLocks/>
          </p:cNvGraphicFramePr>
          <p:nvPr>
            <p:ph type="dgm" idx="1"/>
          </p:nvPr>
        </p:nvGraphicFramePr>
        <p:xfrm>
          <a:off x="468313" y="404813"/>
          <a:ext cx="8353425" cy="6021387"/>
        </p:xfrm>
        <a:graphic>
          <a:graphicData uri="http://schemas.openxmlformats.org/drawingml/2006/compatibility">
            <com:legacyDrawing xmlns:com="http://schemas.openxmlformats.org/drawingml/2006/compatibility" spid="_x0000_s102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887413"/>
          </a:xfrm>
        </p:spPr>
        <p:txBody>
          <a:bodyPr/>
          <a:lstStyle/>
          <a:p>
            <a:pPr eaLnBrk="1" hangingPunct="1"/>
            <a:r>
              <a:rPr lang="it-IT" b="1" smtClean="0">
                <a:solidFill>
                  <a:srgbClr val="FFFF00"/>
                </a:solidFill>
                <a:effectLst/>
              </a:rPr>
              <a:t>REFILL</a:t>
            </a:r>
          </a:p>
        </p:txBody>
      </p:sp>
      <p:pic>
        <p:nvPicPr>
          <p:cNvPr id="41987" name="Picture 3"/>
          <p:cNvPicPr>
            <a:picLocks noChangeAspect="1" noChangeArrowheads="1"/>
          </p:cNvPicPr>
          <p:nvPr>
            <p:ph type="body" idx="1"/>
          </p:nvPr>
        </p:nvPicPr>
        <p:blipFill>
          <a:blip r:embed="rId2"/>
          <a:srcRect/>
          <a:stretch>
            <a:fillRect/>
          </a:stretch>
        </p:blipFill>
        <p:spPr>
          <a:xfrm>
            <a:off x="457200" y="1700213"/>
            <a:ext cx="8229600" cy="439578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M2-3"/>
          <p:cNvPicPr>
            <a:picLocks noChangeAspect="1" noChangeArrowheads="1"/>
          </p:cNvPicPr>
          <p:nvPr/>
        </p:nvPicPr>
        <p:blipFill>
          <a:blip r:embed="rId2"/>
          <a:srcRect l="27956" t="23164" r="27956" b="15501"/>
          <a:stretch>
            <a:fillRect/>
          </a:stretch>
        </p:blipFill>
        <p:spPr bwMode="auto">
          <a:xfrm>
            <a:off x="5638800" y="1981200"/>
            <a:ext cx="3505200" cy="3925888"/>
          </a:xfrm>
          <a:prstGeom prst="rect">
            <a:avLst/>
          </a:prstGeom>
          <a:noFill/>
          <a:ln w="9525">
            <a:noFill/>
            <a:miter lim="800000"/>
            <a:headEnd/>
            <a:tailEnd/>
          </a:ln>
        </p:spPr>
      </p:pic>
      <p:sp>
        <p:nvSpPr>
          <p:cNvPr id="219139" name="Text Box 3"/>
          <p:cNvSpPr txBox="1">
            <a:spLocks noChangeArrowheads="1"/>
          </p:cNvSpPr>
          <p:nvPr/>
        </p:nvSpPr>
        <p:spPr bwMode="auto">
          <a:xfrm>
            <a:off x="609600" y="304800"/>
            <a:ext cx="8305800" cy="701675"/>
          </a:xfrm>
          <a:prstGeom prst="rect">
            <a:avLst/>
          </a:prstGeom>
          <a:noFill/>
          <a:ln w="9525">
            <a:noFill/>
            <a:miter lim="800000"/>
            <a:headEnd/>
            <a:tailEnd/>
          </a:ln>
          <a:effectLst/>
        </p:spPr>
        <p:txBody>
          <a:bodyPr>
            <a:spAutoFit/>
          </a:bodyPr>
          <a:lstStyle/>
          <a:p>
            <a:pPr eaLnBrk="0" hangingPunct="0">
              <a:spcBef>
                <a:spcPct val="50000"/>
              </a:spcBef>
              <a:defRPr/>
            </a:pPr>
            <a:r>
              <a:rPr lang="it-IT" sz="4000" b="1">
                <a:solidFill>
                  <a:srgbClr val="FFFF00"/>
                </a:solidFill>
              </a:rPr>
              <a:t>La pompa SynchroMed® II</a:t>
            </a:r>
            <a:r>
              <a:rPr lang="it-IT" sz="4000"/>
              <a:t> </a:t>
            </a:r>
            <a:endParaRPr lang="it-IT" sz="4000" b="1" i="1">
              <a:solidFill>
                <a:srgbClr val="FFFF00"/>
              </a:solidFill>
              <a:effectLst>
                <a:outerShdw blurRad="38100" dist="38100" dir="2700000" algn="tl">
                  <a:srgbClr val="000000"/>
                </a:outerShdw>
              </a:effectLst>
            </a:endParaRPr>
          </a:p>
        </p:txBody>
      </p:sp>
      <p:sp>
        <p:nvSpPr>
          <p:cNvPr id="219140" name="Text Box 4"/>
          <p:cNvSpPr txBox="1">
            <a:spLocks noChangeArrowheads="1"/>
          </p:cNvSpPr>
          <p:nvPr/>
        </p:nvSpPr>
        <p:spPr bwMode="auto">
          <a:xfrm>
            <a:off x="381000" y="2276475"/>
            <a:ext cx="4495800" cy="1552575"/>
          </a:xfrm>
          <a:prstGeom prst="rect">
            <a:avLst/>
          </a:prstGeom>
          <a:noFill/>
          <a:ln w="12700">
            <a:noFill/>
            <a:miter lim="800000"/>
            <a:headEnd/>
            <a:tailEnd type="none" w="med" len="lg"/>
          </a:ln>
        </p:spPr>
        <p:txBody>
          <a:bodyPr>
            <a:spAutoFit/>
          </a:bodyPr>
          <a:lstStyle/>
          <a:p>
            <a:pPr marL="287338" indent="-287338" algn="l" eaLnBrk="0" hangingPunct="0">
              <a:spcBef>
                <a:spcPct val="50000"/>
              </a:spcBef>
              <a:buFontTx/>
              <a:buChar char="•"/>
            </a:pPr>
            <a:r>
              <a:rPr lang="it-IT" sz="2400" b="1">
                <a:solidFill>
                  <a:schemeClr val="tx2"/>
                </a:solidFill>
              </a:rPr>
              <a:t>Permette di iniettare fluidi [es. contrasto] direttamente nel catetere by-passando il serbatoio.</a:t>
            </a:r>
          </a:p>
        </p:txBody>
      </p:sp>
      <p:sp>
        <p:nvSpPr>
          <p:cNvPr id="43013" name="Line 5"/>
          <p:cNvSpPr>
            <a:spLocks noChangeShapeType="1"/>
          </p:cNvSpPr>
          <p:nvPr/>
        </p:nvSpPr>
        <p:spPr bwMode="auto">
          <a:xfrm>
            <a:off x="6156325" y="1484313"/>
            <a:ext cx="1152525" cy="792162"/>
          </a:xfrm>
          <a:prstGeom prst="line">
            <a:avLst/>
          </a:prstGeom>
          <a:noFill/>
          <a:ln w="12700">
            <a:solidFill>
              <a:srgbClr val="FF0000"/>
            </a:solidFill>
            <a:round/>
            <a:headEnd type="oval" w="med" len="med"/>
            <a:tailEnd type="triangle" w="med" len="lg"/>
          </a:ln>
        </p:spPr>
        <p:txBody>
          <a:bodyPr wrap="none" anchor="ctr"/>
          <a:lstStyle/>
          <a:p>
            <a:endParaRPr lang="it-IT"/>
          </a:p>
        </p:txBody>
      </p:sp>
      <p:sp>
        <p:nvSpPr>
          <p:cNvPr id="43014" name="Oval 6"/>
          <p:cNvSpPr>
            <a:spLocks noChangeArrowheads="1"/>
          </p:cNvSpPr>
          <p:nvPr/>
        </p:nvSpPr>
        <p:spPr bwMode="auto">
          <a:xfrm>
            <a:off x="6858000" y="1905000"/>
            <a:ext cx="914400" cy="838200"/>
          </a:xfrm>
          <a:prstGeom prst="ellipse">
            <a:avLst/>
          </a:prstGeom>
          <a:noFill/>
          <a:ln w="41275">
            <a:solidFill>
              <a:schemeClr val="folHlink"/>
            </a:solidFill>
            <a:round/>
            <a:headEnd/>
            <a:tailEnd type="none" w="med" len="lg"/>
          </a:ln>
        </p:spPr>
        <p:txBody>
          <a:bodyPr wrap="none" anchor="ctr"/>
          <a:lstStyle/>
          <a:p>
            <a:endParaRPr lang="it-IT"/>
          </a:p>
        </p:txBody>
      </p:sp>
      <p:sp>
        <p:nvSpPr>
          <p:cNvPr id="43015" name="Text Box 7"/>
          <p:cNvSpPr txBox="1">
            <a:spLocks noChangeArrowheads="1"/>
          </p:cNvSpPr>
          <p:nvPr/>
        </p:nvSpPr>
        <p:spPr bwMode="auto">
          <a:xfrm>
            <a:off x="1476375" y="990600"/>
            <a:ext cx="5991225" cy="519113"/>
          </a:xfrm>
          <a:prstGeom prst="rect">
            <a:avLst/>
          </a:prstGeom>
          <a:noFill/>
          <a:ln w="12700">
            <a:noFill/>
            <a:miter lim="800000"/>
            <a:headEnd/>
            <a:tailEnd type="none" w="med" len="lg"/>
          </a:ln>
        </p:spPr>
        <p:txBody>
          <a:bodyPr>
            <a:spAutoFit/>
          </a:bodyPr>
          <a:lstStyle/>
          <a:p>
            <a:pPr algn="l" eaLnBrk="0" hangingPunct="0">
              <a:spcBef>
                <a:spcPct val="50000"/>
              </a:spcBef>
            </a:pPr>
            <a:r>
              <a:rPr lang="it-IT" sz="2800" b="1">
                <a:solidFill>
                  <a:schemeClr val="hlink"/>
                </a:solidFill>
                <a:latin typeface="Times New Roman" pitchFamily="18" charset="0"/>
              </a:rPr>
              <a:t>Setto per l’accesso diretto al catetere</a:t>
            </a:r>
          </a:p>
        </p:txBody>
      </p:sp>
      <p:sp>
        <p:nvSpPr>
          <p:cNvPr id="43016" name="Text Box 8"/>
          <p:cNvSpPr txBox="1">
            <a:spLocks noChangeArrowheads="1"/>
          </p:cNvSpPr>
          <p:nvPr/>
        </p:nvSpPr>
        <p:spPr bwMode="auto">
          <a:xfrm>
            <a:off x="395288" y="4508500"/>
            <a:ext cx="4824412" cy="822325"/>
          </a:xfrm>
          <a:prstGeom prst="rect">
            <a:avLst/>
          </a:prstGeom>
          <a:noFill/>
          <a:ln w="12700">
            <a:noFill/>
            <a:miter lim="800000"/>
            <a:headEnd/>
            <a:tailEnd type="none" w="med" len="lg"/>
          </a:ln>
        </p:spPr>
        <p:txBody>
          <a:bodyPr>
            <a:spAutoFit/>
          </a:bodyPr>
          <a:lstStyle/>
          <a:p>
            <a:pPr marL="287338" indent="-287338" algn="l" eaLnBrk="0" hangingPunct="0">
              <a:spcBef>
                <a:spcPct val="50000"/>
              </a:spcBef>
              <a:buFontTx/>
              <a:buChar char="•"/>
            </a:pPr>
            <a:r>
              <a:rPr lang="it-IT" sz="2400" b="1">
                <a:solidFill>
                  <a:schemeClr val="tx2"/>
                </a:solidFill>
              </a:rPr>
              <a:t>Forma ad imbuto selettiva per ago di Huber  24 gauge.</a:t>
            </a:r>
            <a:r>
              <a:rPr lang="it-IT" sz="2400">
                <a:solidFill>
                  <a:schemeClr val="tx2"/>
                </a:solidFill>
              </a:rPr>
              <a:t> </a:t>
            </a:r>
            <a:endParaRPr lang="en-GB"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 calcmode="lin" valueType="num">
                                      <p:cBhvr additive="base">
                                        <p:cTn id="7" dur="500" fill="hold"/>
                                        <p:tgtEl>
                                          <p:spTgt spid="2191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1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it-IT" b="1" smtClean="0">
                <a:solidFill>
                  <a:srgbClr val="FFFF00"/>
                </a:solidFill>
                <a:effectLst/>
              </a:rPr>
              <a:t>Terapia Intratecale</a:t>
            </a:r>
          </a:p>
        </p:txBody>
      </p:sp>
      <p:sp>
        <p:nvSpPr>
          <p:cNvPr id="44035" name="Rectangle 3"/>
          <p:cNvSpPr>
            <a:spLocks noGrp="1" noChangeArrowheads="1"/>
          </p:cNvSpPr>
          <p:nvPr>
            <p:ph type="body" idx="1"/>
          </p:nvPr>
        </p:nvSpPr>
        <p:spPr>
          <a:xfrm>
            <a:off x="457200" y="2205038"/>
            <a:ext cx="8229600" cy="3890962"/>
          </a:xfrm>
        </p:spPr>
        <p:txBody>
          <a:bodyPr/>
          <a:lstStyle/>
          <a:p>
            <a:pPr algn="ctr" eaLnBrk="1" hangingPunct="1">
              <a:buFont typeface="Wingdings" pitchFamily="2" charset="2"/>
              <a:buNone/>
            </a:pPr>
            <a:r>
              <a:rPr lang="it-IT" sz="3600" b="1" smtClean="0">
                <a:effectLst/>
              </a:rPr>
              <a:t>Tramite un programmatore si può modificare rapidamente la concentrazione e la dose di farmaco erogata dalla pompa, nonché gli orari e la velocità di somministrazione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81000"/>
            <a:ext cx="8229600" cy="1103313"/>
          </a:xfrm>
        </p:spPr>
        <p:txBody>
          <a:bodyPr/>
          <a:lstStyle/>
          <a:p>
            <a:pPr eaLnBrk="1" hangingPunct="1"/>
            <a:r>
              <a:rPr lang="it-IT" b="1" smtClean="0">
                <a:solidFill>
                  <a:srgbClr val="FFFF00"/>
                </a:solidFill>
                <a:effectLst/>
              </a:rPr>
              <a:t>Programmatore N’Vision</a:t>
            </a:r>
          </a:p>
        </p:txBody>
      </p:sp>
      <p:pic>
        <p:nvPicPr>
          <p:cNvPr id="45059" name="Picture 3"/>
          <p:cNvPicPr>
            <a:picLocks noChangeAspect="1" noChangeArrowheads="1"/>
          </p:cNvPicPr>
          <p:nvPr>
            <p:ph type="body" idx="1"/>
          </p:nvPr>
        </p:nvPicPr>
        <p:blipFill>
          <a:blip r:embed="rId2"/>
          <a:srcRect/>
          <a:stretch>
            <a:fillRect/>
          </a:stretch>
        </p:blipFill>
        <p:spPr>
          <a:xfrm>
            <a:off x="1979613" y="1700213"/>
            <a:ext cx="5256212" cy="4752975"/>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971550" y="228600"/>
            <a:ext cx="7488238" cy="641350"/>
          </a:xfrm>
          <a:prstGeom prst="rect">
            <a:avLst/>
          </a:prstGeom>
          <a:noFill/>
          <a:ln w="9525">
            <a:noFill/>
            <a:miter lim="800000"/>
            <a:headEnd/>
            <a:tailEnd/>
          </a:ln>
        </p:spPr>
        <p:txBody>
          <a:bodyPr>
            <a:spAutoFit/>
          </a:bodyPr>
          <a:lstStyle/>
          <a:p>
            <a:pPr>
              <a:spcBef>
                <a:spcPct val="50000"/>
              </a:spcBef>
            </a:pPr>
            <a:r>
              <a:rPr lang="it-IT" sz="3600" b="1">
                <a:solidFill>
                  <a:srgbClr val="FFFF00"/>
                </a:solidFill>
              </a:rPr>
              <a:t>Differenti modalità di infusione</a:t>
            </a:r>
            <a:endParaRPr lang="en-US" sz="3600" b="1">
              <a:solidFill>
                <a:srgbClr val="FFFF00"/>
              </a:solidFill>
            </a:endParaRPr>
          </a:p>
        </p:txBody>
      </p:sp>
      <p:sp>
        <p:nvSpPr>
          <p:cNvPr id="46083" name="Text Box 5"/>
          <p:cNvSpPr txBox="1">
            <a:spLocks noChangeArrowheads="1"/>
          </p:cNvSpPr>
          <p:nvPr/>
        </p:nvSpPr>
        <p:spPr bwMode="auto">
          <a:xfrm>
            <a:off x="1703388" y="1371600"/>
            <a:ext cx="6678612" cy="2100263"/>
          </a:xfrm>
          <a:prstGeom prst="rect">
            <a:avLst/>
          </a:prstGeom>
          <a:noFill/>
          <a:ln w="9525">
            <a:noFill/>
            <a:miter lim="800000"/>
            <a:headEnd/>
            <a:tailEnd/>
          </a:ln>
        </p:spPr>
        <p:txBody>
          <a:bodyPr>
            <a:spAutoFit/>
          </a:bodyPr>
          <a:lstStyle/>
          <a:p>
            <a:pPr algn="l">
              <a:spcBef>
                <a:spcPct val="50000"/>
              </a:spcBef>
              <a:buClr>
                <a:srgbClr val="FFFF00"/>
              </a:buClr>
              <a:buFont typeface="Wingdings" pitchFamily="2" charset="2"/>
              <a:buChar char="ü"/>
            </a:pPr>
            <a:r>
              <a:rPr lang="it-IT" sz="2400" b="1">
                <a:latin typeface="Book Antiqua" pitchFamily="18" charset="0"/>
              </a:rPr>
              <a:t>  </a:t>
            </a:r>
            <a:r>
              <a:rPr lang="it-IT" sz="2400" b="1"/>
              <a:t>CONTINUA SEMPLICE</a:t>
            </a:r>
          </a:p>
          <a:p>
            <a:pPr algn="l">
              <a:spcBef>
                <a:spcPct val="50000"/>
              </a:spcBef>
              <a:buClr>
                <a:srgbClr val="FFFF00"/>
              </a:buClr>
              <a:buFont typeface="Wingdings" pitchFamily="2" charset="2"/>
              <a:buChar char="ü"/>
            </a:pPr>
            <a:r>
              <a:rPr lang="it-IT" sz="2400" b="1"/>
              <a:t>  FLEX  (o continua complessa)</a:t>
            </a:r>
          </a:p>
          <a:p>
            <a:pPr algn="l">
              <a:spcBef>
                <a:spcPct val="50000"/>
              </a:spcBef>
              <a:buClr>
                <a:srgbClr val="FFFF00"/>
              </a:buClr>
              <a:buFont typeface="Wingdings" pitchFamily="2" charset="2"/>
              <a:buChar char="ü"/>
            </a:pPr>
            <a:r>
              <a:rPr lang="it-IT" sz="2400" b="1"/>
              <a:t>  BOLI PERIODICI</a:t>
            </a:r>
          </a:p>
          <a:p>
            <a:pPr algn="l">
              <a:spcBef>
                <a:spcPct val="50000"/>
              </a:spcBef>
              <a:buClr>
                <a:srgbClr val="FFFF00"/>
              </a:buClr>
              <a:buFont typeface="Wingdings" pitchFamily="2" charset="2"/>
              <a:buChar char="ü"/>
            </a:pPr>
            <a:r>
              <a:rPr lang="it-IT" sz="2400" b="1"/>
              <a:t>  BOLO UNICO</a:t>
            </a:r>
            <a:endParaRPr lang="en-US" sz="2400" b="1"/>
          </a:p>
        </p:txBody>
      </p:sp>
      <p:pic>
        <p:nvPicPr>
          <p:cNvPr id="221190" name="Picture 6" descr="~AUT0009"/>
          <p:cNvPicPr>
            <a:picLocks noChangeAspect="1" noChangeArrowheads="1"/>
          </p:cNvPicPr>
          <p:nvPr/>
        </p:nvPicPr>
        <p:blipFill>
          <a:blip r:embed="rId2"/>
          <a:srcRect/>
          <a:stretch>
            <a:fillRect/>
          </a:stretch>
        </p:blipFill>
        <p:spPr bwMode="auto">
          <a:xfrm>
            <a:off x="2032000" y="3563938"/>
            <a:ext cx="5359400" cy="3065462"/>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21190"/>
                                        </p:tgtEl>
                                        <p:attrNameLst>
                                          <p:attrName>style.visibility</p:attrName>
                                        </p:attrNameLst>
                                      </p:cBhvr>
                                      <p:to>
                                        <p:strVal val="visible"/>
                                      </p:to>
                                    </p:set>
                                    <p:anim calcmode="lin" valueType="num">
                                      <p:cBhvr>
                                        <p:cTn id="7" dur="1000" fill="hold"/>
                                        <p:tgtEl>
                                          <p:spTgt spid="221190"/>
                                        </p:tgtEl>
                                        <p:attrNameLst>
                                          <p:attrName>ppt_w</p:attrName>
                                        </p:attrNameLst>
                                      </p:cBhvr>
                                      <p:tavLst>
                                        <p:tav tm="0">
                                          <p:val>
                                            <p:fltVal val="0"/>
                                          </p:val>
                                        </p:tav>
                                        <p:tav tm="100000">
                                          <p:val>
                                            <p:strVal val="#ppt_w"/>
                                          </p:val>
                                        </p:tav>
                                      </p:tavLst>
                                    </p:anim>
                                    <p:anim calcmode="lin" valueType="num">
                                      <p:cBhvr>
                                        <p:cTn id="8" dur="1000" fill="hold"/>
                                        <p:tgtEl>
                                          <p:spTgt spid="221190"/>
                                        </p:tgtEl>
                                        <p:attrNameLst>
                                          <p:attrName>ppt_h</p:attrName>
                                        </p:attrNameLst>
                                      </p:cBhvr>
                                      <p:tavLst>
                                        <p:tav tm="0">
                                          <p:val>
                                            <p:fltVal val="0"/>
                                          </p:val>
                                        </p:tav>
                                        <p:tav tm="100000">
                                          <p:val>
                                            <p:strVal val="#ppt_h"/>
                                          </p:val>
                                        </p:tav>
                                      </p:tavLst>
                                    </p:anim>
                                    <p:anim calcmode="lin" valueType="num">
                                      <p:cBhvr>
                                        <p:cTn id="9" dur="1000" fill="hold"/>
                                        <p:tgtEl>
                                          <p:spTgt spid="2211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11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42975" y="4711700"/>
            <a:ext cx="6553200" cy="1752600"/>
            <a:chOff x="458" y="2832"/>
            <a:chExt cx="4128" cy="1104"/>
          </a:xfrm>
        </p:grpSpPr>
        <p:sp>
          <p:nvSpPr>
            <p:cNvPr id="47121" name="Line 5"/>
            <p:cNvSpPr>
              <a:spLocks noChangeShapeType="1"/>
            </p:cNvSpPr>
            <p:nvPr/>
          </p:nvSpPr>
          <p:spPr bwMode="auto">
            <a:xfrm>
              <a:off x="528" y="2832"/>
              <a:ext cx="0" cy="1104"/>
            </a:xfrm>
            <a:prstGeom prst="line">
              <a:avLst/>
            </a:prstGeom>
            <a:noFill/>
            <a:ln w="19050">
              <a:solidFill>
                <a:schemeClr val="tx1"/>
              </a:solidFill>
              <a:round/>
              <a:headEnd type="triangle" w="med" len="med"/>
              <a:tailEnd/>
            </a:ln>
          </p:spPr>
          <p:txBody>
            <a:bodyPr wrap="none" anchor="ctr">
              <a:spAutoFit/>
            </a:bodyPr>
            <a:lstStyle/>
            <a:p>
              <a:endParaRPr lang="it-IT"/>
            </a:p>
          </p:txBody>
        </p:sp>
        <p:sp>
          <p:nvSpPr>
            <p:cNvPr id="47122" name="Line 6"/>
            <p:cNvSpPr>
              <a:spLocks noChangeShapeType="1"/>
            </p:cNvSpPr>
            <p:nvPr/>
          </p:nvSpPr>
          <p:spPr bwMode="auto">
            <a:xfrm>
              <a:off x="458" y="3851"/>
              <a:ext cx="4128" cy="0"/>
            </a:xfrm>
            <a:prstGeom prst="line">
              <a:avLst/>
            </a:prstGeom>
            <a:noFill/>
            <a:ln w="19050">
              <a:solidFill>
                <a:schemeClr val="tx1"/>
              </a:solidFill>
              <a:round/>
              <a:headEnd/>
              <a:tailEnd type="triangle" w="med" len="med"/>
            </a:ln>
          </p:spPr>
          <p:txBody>
            <a:bodyPr wrap="none" anchor="ctr">
              <a:spAutoFit/>
            </a:bodyPr>
            <a:lstStyle/>
            <a:p>
              <a:endParaRPr lang="it-IT"/>
            </a:p>
          </p:txBody>
        </p:sp>
      </p:grpSp>
      <p:sp>
        <p:nvSpPr>
          <p:cNvPr id="222215" name="Text Box 7"/>
          <p:cNvSpPr txBox="1">
            <a:spLocks noChangeArrowheads="1"/>
          </p:cNvSpPr>
          <p:nvPr/>
        </p:nvSpPr>
        <p:spPr bwMode="auto">
          <a:xfrm>
            <a:off x="7307263" y="6388100"/>
            <a:ext cx="1519237" cy="336550"/>
          </a:xfrm>
          <a:prstGeom prst="rect">
            <a:avLst/>
          </a:prstGeom>
          <a:noFill/>
          <a:ln w="12700">
            <a:noFill/>
            <a:miter lim="800000"/>
            <a:headEnd/>
            <a:tailEnd/>
          </a:ln>
          <a:effectLst/>
        </p:spPr>
        <p:txBody>
          <a:bodyPr wrap="none" anchor="ctr">
            <a:spAutoFit/>
          </a:bodyPr>
          <a:lstStyle/>
          <a:p>
            <a:pPr eaLnBrk="0" hangingPunct="0">
              <a:defRPr/>
            </a:pPr>
            <a:r>
              <a:rPr lang="it-IT" sz="1600" b="1">
                <a:effectLst>
                  <a:outerShdw blurRad="38100" dist="38100" dir="2700000" algn="tl">
                    <a:srgbClr val="000000"/>
                  </a:outerShdw>
                </a:effectLst>
                <a:latin typeface="Book Antiqua" pitchFamily="18" charset="0"/>
              </a:rPr>
              <a:t>Ora del Giorno</a:t>
            </a:r>
            <a:endParaRPr lang="it-IT" sz="2000" b="1">
              <a:solidFill>
                <a:schemeClr val="tx2"/>
              </a:solidFill>
              <a:effectLst>
                <a:outerShdw blurRad="38100" dist="38100" dir="2700000" algn="tl">
                  <a:srgbClr val="000000"/>
                </a:outerShdw>
              </a:effectLst>
              <a:latin typeface="Book Antiqua" pitchFamily="18" charset="0"/>
            </a:endParaRPr>
          </a:p>
        </p:txBody>
      </p:sp>
      <p:sp>
        <p:nvSpPr>
          <p:cNvPr id="222216" name="Freeform 8"/>
          <p:cNvSpPr>
            <a:spLocks/>
          </p:cNvSpPr>
          <p:nvPr/>
        </p:nvSpPr>
        <p:spPr bwMode="auto">
          <a:xfrm>
            <a:off x="1511300" y="5397500"/>
            <a:ext cx="5486400" cy="685800"/>
          </a:xfrm>
          <a:custGeom>
            <a:avLst/>
            <a:gdLst>
              <a:gd name="T0" fmla="*/ 0 w 3456"/>
              <a:gd name="T1" fmla="*/ 192 h 432"/>
              <a:gd name="T2" fmla="*/ 1344 w 3456"/>
              <a:gd name="T3" fmla="*/ 192 h 432"/>
              <a:gd name="T4" fmla="*/ 1344 w 3456"/>
              <a:gd name="T5" fmla="*/ 0 h 432"/>
              <a:gd name="T6" fmla="*/ 2208 w 3456"/>
              <a:gd name="T7" fmla="*/ 0 h 432"/>
              <a:gd name="T8" fmla="*/ 2208 w 3456"/>
              <a:gd name="T9" fmla="*/ 432 h 432"/>
              <a:gd name="T10" fmla="*/ 3456 w 3456"/>
              <a:gd name="T11" fmla="*/ 432 h 432"/>
              <a:gd name="T12" fmla="*/ 0 60000 65536"/>
              <a:gd name="T13" fmla="*/ 0 60000 65536"/>
              <a:gd name="T14" fmla="*/ 0 60000 65536"/>
              <a:gd name="T15" fmla="*/ 0 60000 65536"/>
              <a:gd name="T16" fmla="*/ 0 60000 65536"/>
              <a:gd name="T17" fmla="*/ 0 60000 65536"/>
              <a:gd name="T18" fmla="*/ 0 w 3456"/>
              <a:gd name="T19" fmla="*/ 0 h 432"/>
              <a:gd name="T20" fmla="*/ 3456 w 345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456" h="432">
                <a:moveTo>
                  <a:pt x="0" y="192"/>
                </a:moveTo>
                <a:lnTo>
                  <a:pt x="1344" y="192"/>
                </a:lnTo>
                <a:lnTo>
                  <a:pt x="1344" y="0"/>
                </a:lnTo>
                <a:lnTo>
                  <a:pt x="2208" y="0"/>
                </a:lnTo>
                <a:lnTo>
                  <a:pt x="2208" y="432"/>
                </a:lnTo>
                <a:lnTo>
                  <a:pt x="3456" y="432"/>
                </a:lnTo>
              </a:path>
            </a:pathLst>
          </a:custGeom>
          <a:noFill/>
          <a:ln w="25400">
            <a:solidFill>
              <a:srgbClr val="FC0128"/>
            </a:solidFill>
            <a:round/>
            <a:headEnd/>
            <a:tailEnd/>
          </a:ln>
        </p:spPr>
        <p:txBody>
          <a:bodyPr wrap="none" anchor="ctr">
            <a:spAutoFit/>
          </a:bodyPr>
          <a:lstStyle/>
          <a:p>
            <a:endParaRPr lang="it-IT"/>
          </a:p>
        </p:txBody>
      </p:sp>
      <p:sp>
        <p:nvSpPr>
          <p:cNvPr id="222217" name="Line 9"/>
          <p:cNvSpPr>
            <a:spLocks noChangeShapeType="1"/>
          </p:cNvSpPr>
          <p:nvPr/>
        </p:nvSpPr>
        <p:spPr bwMode="auto">
          <a:xfrm>
            <a:off x="1511300" y="6235700"/>
            <a:ext cx="0" cy="228600"/>
          </a:xfrm>
          <a:prstGeom prst="line">
            <a:avLst/>
          </a:prstGeom>
          <a:noFill/>
          <a:ln w="19050">
            <a:solidFill>
              <a:schemeClr val="tx1"/>
            </a:solidFill>
            <a:round/>
            <a:headEnd/>
            <a:tailEnd/>
          </a:ln>
        </p:spPr>
        <p:txBody>
          <a:bodyPr wrap="none" anchor="ctr">
            <a:spAutoFit/>
          </a:bodyPr>
          <a:lstStyle/>
          <a:p>
            <a:endParaRPr lang="it-IT"/>
          </a:p>
        </p:txBody>
      </p:sp>
      <p:sp>
        <p:nvSpPr>
          <p:cNvPr id="222218" name="Line 10"/>
          <p:cNvSpPr>
            <a:spLocks noChangeShapeType="1"/>
          </p:cNvSpPr>
          <p:nvPr/>
        </p:nvSpPr>
        <p:spPr bwMode="auto">
          <a:xfrm>
            <a:off x="5016500" y="6235700"/>
            <a:ext cx="0" cy="228600"/>
          </a:xfrm>
          <a:prstGeom prst="line">
            <a:avLst/>
          </a:prstGeom>
          <a:noFill/>
          <a:ln w="19050">
            <a:solidFill>
              <a:schemeClr val="tx1"/>
            </a:solidFill>
            <a:round/>
            <a:headEnd/>
            <a:tailEnd/>
          </a:ln>
        </p:spPr>
        <p:txBody>
          <a:bodyPr wrap="none" anchor="ctr">
            <a:spAutoFit/>
          </a:bodyPr>
          <a:lstStyle/>
          <a:p>
            <a:endParaRPr lang="it-IT"/>
          </a:p>
        </p:txBody>
      </p:sp>
      <p:sp>
        <p:nvSpPr>
          <p:cNvPr id="222219" name="Line 11"/>
          <p:cNvSpPr>
            <a:spLocks noChangeShapeType="1"/>
          </p:cNvSpPr>
          <p:nvPr/>
        </p:nvSpPr>
        <p:spPr bwMode="auto">
          <a:xfrm>
            <a:off x="3644900" y="6235700"/>
            <a:ext cx="0" cy="228600"/>
          </a:xfrm>
          <a:prstGeom prst="line">
            <a:avLst/>
          </a:prstGeom>
          <a:noFill/>
          <a:ln w="19050">
            <a:solidFill>
              <a:schemeClr val="tx1"/>
            </a:solidFill>
            <a:round/>
            <a:headEnd/>
            <a:tailEnd/>
          </a:ln>
        </p:spPr>
        <p:txBody>
          <a:bodyPr wrap="none" anchor="ctr">
            <a:spAutoFit/>
          </a:bodyPr>
          <a:lstStyle/>
          <a:p>
            <a:endParaRPr lang="it-IT"/>
          </a:p>
        </p:txBody>
      </p:sp>
      <p:sp>
        <p:nvSpPr>
          <p:cNvPr id="222220" name="Line 12"/>
          <p:cNvSpPr>
            <a:spLocks noChangeShapeType="1"/>
          </p:cNvSpPr>
          <p:nvPr/>
        </p:nvSpPr>
        <p:spPr bwMode="auto">
          <a:xfrm>
            <a:off x="6997700" y="6235700"/>
            <a:ext cx="0" cy="228600"/>
          </a:xfrm>
          <a:prstGeom prst="line">
            <a:avLst/>
          </a:prstGeom>
          <a:noFill/>
          <a:ln w="19050">
            <a:solidFill>
              <a:schemeClr val="tx1"/>
            </a:solidFill>
            <a:round/>
            <a:headEnd/>
            <a:tailEnd/>
          </a:ln>
        </p:spPr>
        <p:txBody>
          <a:bodyPr wrap="none" anchor="ctr">
            <a:spAutoFit/>
          </a:bodyPr>
          <a:lstStyle/>
          <a:p>
            <a:endParaRPr lang="it-IT"/>
          </a:p>
        </p:txBody>
      </p:sp>
      <p:sp>
        <p:nvSpPr>
          <p:cNvPr id="222221" name="Text Box 13"/>
          <p:cNvSpPr txBox="1">
            <a:spLocks noChangeArrowheads="1"/>
          </p:cNvSpPr>
          <p:nvPr/>
        </p:nvSpPr>
        <p:spPr bwMode="auto">
          <a:xfrm>
            <a:off x="1365250" y="6402388"/>
            <a:ext cx="298450" cy="366712"/>
          </a:xfrm>
          <a:prstGeom prst="rect">
            <a:avLst/>
          </a:prstGeom>
          <a:noFill/>
          <a:ln w="12700">
            <a:noFill/>
            <a:miter lim="800000"/>
            <a:headEnd/>
            <a:tailEnd/>
          </a:ln>
          <a:effectLst/>
        </p:spPr>
        <p:txBody>
          <a:bodyPr wrap="none" anchor="ctr">
            <a:spAutoFit/>
          </a:bodyPr>
          <a:lstStyle/>
          <a:p>
            <a:pPr eaLnBrk="0" hangingPunct="0">
              <a:defRPr/>
            </a:pPr>
            <a:r>
              <a:rPr lang="it-IT" b="1">
                <a:solidFill>
                  <a:srgbClr val="FFFF00"/>
                </a:solidFill>
                <a:effectLst>
                  <a:outerShdw blurRad="38100" dist="38100" dir="2700000" algn="tl">
                    <a:srgbClr val="000000"/>
                  </a:outerShdw>
                </a:effectLst>
                <a:latin typeface="Book Antiqua" pitchFamily="18" charset="0"/>
              </a:rPr>
              <a:t>8</a:t>
            </a:r>
          </a:p>
        </p:txBody>
      </p:sp>
      <p:sp>
        <p:nvSpPr>
          <p:cNvPr id="222222" name="Text Box 14"/>
          <p:cNvSpPr txBox="1">
            <a:spLocks noChangeArrowheads="1"/>
          </p:cNvSpPr>
          <p:nvPr/>
        </p:nvSpPr>
        <p:spPr bwMode="auto">
          <a:xfrm>
            <a:off x="3435350" y="6402388"/>
            <a:ext cx="412750" cy="366712"/>
          </a:xfrm>
          <a:prstGeom prst="rect">
            <a:avLst/>
          </a:prstGeom>
          <a:noFill/>
          <a:ln w="12700">
            <a:noFill/>
            <a:miter lim="800000"/>
            <a:headEnd/>
            <a:tailEnd/>
          </a:ln>
          <a:effectLst/>
        </p:spPr>
        <p:txBody>
          <a:bodyPr wrap="none" anchor="ctr">
            <a:spAutoFit/>
          </a:bodyPr>
          <a:lstStyle/>
          <a:p>
            <a:pPr eaLnBrk="0" hangingPunct="0">
              <a:defRPr/>
            </a:pPr>
            <a:r>
              <a:rPr lang="it-IT" b="1">
                <a:solidFill>
                  <a:srgbClr val="FFFF00"/>
                </a:solidFill>
                <a:effectLst>
                  <a:outerShdw blurRad="38100" dist="38100" dir="2700000" algn="tl">
                    <a:srgbClr val="000000"/>
                  </a:outerShdw>
                </a:effectLst>
                <a:latin typeface="Book Antiqua" pitchFamily="18" charset="0"/>
              </a:rPr>
              <a:t>16</a:t>
            </a:r>
          </a:p>
        </p:txBody>
      </p:sp>
      <p:sp>
        <p:nvSpPr>
          <p:cNvPr id="222223" name="Text Box 15"/>
          <p:cNvSpPr txBox="1">
            <a:spLocks noChangeArrowheads="1"/>
          </p:cNvSpPr>
          <p:nvPr/>
        </p:nvSpPr>
        <p:spPr bwMode="auto">
          <a:xfrm>
            <a:off x="4806950" y="6402388"/>
            <a:ext cx="412750" cy="366712"/>
          </a:xfrm>
          <a:prstGeom prst="rect">
            <a:avLst/>
          </a:prstGeom>
          <a:noFill/>
          <a:ln w="12700">
            <a:noFill/>
            <a:miter lim="800000"/>
            <a:headEnd/>
            <a:tailEnd/>
          </a:ln>
          <a:effectLst/>
        </p:spPr>
        <p:txBody>
          <a:bodyPr wrap="none" anchor="ctr">
            <a:spAutoFit/>
          </a:bodyPr>
          <a:lstStyle/>
          <a:p>
            <a:pPr eaLnBrk="0" hangingPunct="0">
              <a:defRPr/>
            </a:pPr>
            <a:r>
              <a:rPr lang="it-IT" b="1">
                <a:solidFill>
                  <a:srgbClr val="FFFF00"/>
                </a:solidFill>
                <a:effectLst>
                  <a:outerShdw blurRad="38100" dist="38100" dir="2700000" algn="tl">
                    <a:srgbClr val="000000"/>
                  </a:outerShdw>
                </a:effectLst>
                <a:latin typeface="Book Antiqua" pitchFamily="18" charset="0"/>
              </a:rPr>
              <a:t>20</a:t>
            </a:r>
          </a:p>
        </p:txBody>
      </p:sp>
      <p:sp>
        <p:nvSpPr>
          <p:cNvPr id="222224" name="Text Box 16"/>
          <p:cNvSpPr txBox="1">
            <a:spLocks noChangeArrowheads="1"/>
          </p:cNvSpPr>
          <p:nvPr/>
        </p:nvSpPr>
        <p:spPr bwMode="auto">
          <a:xfrm>
            <a:off x="6788150" y="6402388"/>
            <a:ext cx="412750" cy="366712"/>
          </a:xfrm>
          <a:prstGeom prst="rect">
            <a:avLst/>
          </a:prstGeom>
          <a:noFill/>
          <a:ln w="12700">
            <a:noFill/>
            <a:miter lim="800000"/>
            <a:headEnd/>
            <a:tailEnd/>
          </a:ln>
          <a:effectLst/>
        </p:spPr>
        <p:txBody>
          <a:bodyPr wrap="none" anchor="ctr">
            <a:spAutoFit/>
          </a:bodyPr>
          <a:lstStyle/>
          <a:p>
            <a:pPr eaLnBrk="0" hangingPunct="0">
              <a:defRPr/>
            </a:pPr>
            <a:r>
              <a:rPr lang="it-IT" b="1">
                <a:solidFill>
                  <a:srgbClr val="FFFF00"/>
                </a:solidFill>
                <a:effectLst>
                  <a:outerShdw blurRad="38100" dist="38100" dir="2700000" algn="tl">
                    <a:srgbClr val="000000"/>
                  </a:outerShdw>
                </a:effectLst>
                <a:latin typeface="Book Antiqua" pitchFamily="18" charset="0"/>
              </a:rPr>
              <a:t>24</a:t>
            </a:r>
          </a:p>
        </p:txBody>
      </p:sp>
      <p:sp>
        <p:nvSpPr>
          <p:cNvPr id="47117" name="Text Box 17"/>
          <p:cNvSpPr txBox="1">
            <a:spLocks noChangeArrowheads="1"/>
          </p:cNvSpPr>
          <p:nvPr/>
        </p:nvSpPr>
        <p:spPr bwMode="auto">
          <a:xfrm>
            <a:off x="444500" y="260350"/>
            <a:ext cx="7943850" cy="701675"/>
          </a:xfrm>
          <a:prstGeom prst="rect">
            <a:avLst/>
          </a:prstGeom>
          <a:noFill/>
          <a:ln w="9525">
            <a:noFill/>
            <a:miter lim="800000"/>
            <a:headEnd/>
            <a:tailEnd/>
          </a:ln>
        </p:spPr>
        <p:txBody>
          <a:bodyPr>
            <a:spAutoFit/>
          </a:bodyPr>
          <a:lstStyle/>
          <a:p>
            <a:pPr eaLnBrk="0" hangingPunct="0">
              <a:spcBef>
                <a:spcPct val="50000"/>
              </a:spcBef>
            </a:pPr>
            <a:r>
              <a:rPr lang="it-IT" sz="4000" b="1">
                <a:solidFill>
                  <a:srgbClr val="FFFF00"/>
                </a:solidFill>
              </a:rPr>
              <a:t>L’infusione flex</a:t>
            </a:r>
          </a:p>
        </p:txBody>
      </p:sp>
      <p:sp>
        <p:nvSpPr>
          <p:cNvPr id="222226" name="Text Box 18"/>
          <p:cNvSpPr txBox="1">
            <a:spLocks noChangeArrowheads="1"/>
          </p:cNvSpPr>
          <p:nvPr/>
        </p:nvSpPr>
        <p:spPr bwMode="auto">
          <a:xfrm rot="-5400000">
            <a:off x="432593" y="4920457"/>
            <a:ext cx="601663" cy="336550"/>
          </a:xfrm>
          <a:prstGeom prst="rect">
            <a:avLst/>
          </a:prstGeom>
          <a:noFill/>
          <a:ln w="12700">
            <a:noFill/>
            <a:miter lim="800000"/>
            <a:headEnd/>
            <a:tailEnd/>
          </a:ln>
          <a:effectLst/>
        </p:spPr>
        <p:txBody>
          <a:bodyPr wrap="none" anchor="ctr">
            <a:spAutoFit/>
          </a:bodyPr>
          <a:lstStyle/>
          <a:p>
            <a:pPr eaLnBrk="0" hangingPunct="0">
              <a:defRPr/>
            </a:pPr>
            <a:r>
              <a:rPr lang="it-IT" sz="1600" b="1">
                <a:effectLst>
                  <a:outerShdw blurRad="38100" dist="38100" dir="2700000" algn="tl">
                    <a:srgbClr val="000000"/>
                  </a:outerShdw>
                </a:effectLst>
                <a:latin typeface="Book Antiqua" pitchFamily="18" charset="0"/>
              </a:rPr>
              <a:t>Dose</a:t>
            </a:r>
            <a:endParaRPr lang="it-IT" sz="2000" b="1">
              <a:solidFill>
                <a:schemeClr val="tx2"/>
              </a:solidFill>
              <a:effectLst>
                <a:outerShdw blurRad="38100" dist="38100" dir="2700000" algn="tl">
                  <a:srgbClr val="000000"/>
                </a:outerShdw>
              </a:effectLst>
              <a:latin typeface="Book Antiqua" pitchFamily="18" charset="0"/>
            </a:endParaRPr>
          </a:p>
        </p:txBody>
      </p:sp>
      <p:sp>
        <p:nvSpPr>
          <p:cNvPr id="222227" name="Text Box 19"/>
          <p:cNvSpPr txBox="1">
            <a:spLocks noChangeArrowheads="1"/>
          </p:cNvSpPr>
          <p:nvPr/>
        </p:nvSpPr>
        <p:spPr bwMode="auto">
          <a:xfrm>
            <a:off x="596900" y="3082925"/>
            <a:ext cx="8296275" cy="1552575"/>
          </a:xfrm>
          <a:prstGeom prst="rect">
            <a:avLst/>
          </a:prstGeom>
          <a:noFill/>
          <a:ln w="12700">
            <a:noFill/>
            <a:miter lim="800000"/>
            <a:headEnd/>
            <a:tailEnd/>
          </a:ln>
        </p:spPr>
        <p:txBody>
          <a:bodyPr anchor="ctr">
            <a:spAutoFit/>
          </a:bodyPr>
          <a:lstStyle/>
          <a:p>
            <a:pPr algn="l" eaLnBrk="0" hangingPunct="0"/>
            <a:r>
              <a:rPr lang="it-IT" sz="2400" b="1"/>
              <a:t>La pompa SynchroMed II può essere programmata per infondere diversi dosaggi di farmaco nell’arco della giornata per aderire alle necessità del paziente (fino a 13 cicli al giorno) .</a:t>
            </a:r>
            <a:r>
              <a:rPr lang="it-IT" sz="2400" b="1">
                <a:solidFill>
                  <a:schemeClr val="tx2"/>
                </a:solidFill>
              </a:rPr>
              <a:t> </a:t>
            </a:r>
          </a:p>
        </p:txBody>
      </p:sp>
      <p:sp>
        <p:nvSpPr>
          <p:cNvPr id="222228" name="Text Box 20"/>
          <p:cNvSpPr txBox="1">
            <a:spLocks noChangeArrowheads="1"/>
          </p:cNvSpPr>
          <p:nvPr/>
        </p:nvSpPr>
        <p:spPr bwMode="auto">
          <a:xfrm>
            <a:off x="596900" y="1338263"/>
            <a:ext cx="8223250" cy="1552575"/>
          </a:xfrm>
          <a:prstGeom prst="rect">
            <a:avLst/>
          </a:prstGeom>
          <a:noFill/>
          <a:ln w="12700">
            <a:noFill/>
            <a:miter lim="800000"/>
            <a:headEnd/>
            <a:tailEnd/>
          </a:ln>
          <a:effectLst/>
        </p:spPr>
        <p:txBody>
          <a:bodyPr anchor="ctr">
            <a:spAutoFit/>
          </a:bodyPr>
          <a:lstStyle/>
          <a:p>
            <a:pPr algn="l" eaLnBrk="0" hangingPunct="0">
              <a:defRPr/>
            </a:pPr>
            <a:r>
              <a:rPr lang="it-IT" sz="2400" b="1">
                <a:solidFill>
                  <a:schemeClr val="hlink"/>
                </a:solidFill>
              </a:rPr>
              <a:t>Alcuni pazienti, in particolare quelli con maggiori aspettative in termini di benefici funzionali, possono essere gestiti in maniera più efficace ricorrendo all’infusione circadiana</a:t>
            </a:r>
            <a:r>
              <a:rPr lang="it-IT" sz="2400" b="1">
                <a:solidFill>
                  <a:schemeClr val="hlink"/>
                </a:solidFill>
                <a:effectLst>
                  <a:outerShdw blurRad="38100" dist="38100" dir="2700000" algn="tl">
                    <a:srgbClr val="000000"/>
                  </a:outerShdw>
                </a:effectLst>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2228"/>
                                        </p:tgtEl>
                                        <p:attrNameLst>
                                          <p:attrName>style.visibility</p:attrName>
                                        </p:attrNameLst>
                                      </p:cBhvr>
                                      <p:to>
                                        <p:strVal val="visible"/>
                                      </p:to>
                                    </p:set>
                                    <p:animEffect transition="in" filter="strips(downRight)">
                                      <p:cBhvr>
                                        <p:cTn id="7" dur="500"/>
                                        <p:tgtEl>
                                          <p:spTgt spid="2222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2227"/>
                                        </p:tgtEl>
                                        <p:attrNameLst>
                                          <p:attrName>style.visibility</p:attrName>
                                        </p:attrNameLst>
                                      </p:cBhvr>
                                      <p:to>
                                        <p:strVal val="visible"/>
                                      </p:to>
                                    </p:set>
                                    <p:animEffect transition="in" filter="strips(downLeft)">
                                      <p:cBhvr>
                                        <p:cTn id="12" dur="500"/>
                                        <p:tgtEl>
                                          <p:spTgt spid="22222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222215"/>
                                        </p:tgtEl>
                                        <p:attrNameLst>
                                          <p:attrName>style.visibility</p:attrName>
                                        </p:attrNameLst>
                                      </p:cBhvr>
                                      <p:to>
                                        <p:strVal val="visible"/>
                                      </p:to>
                                    </p:set>
                                    <p:anim calcmode="lin" valueType="num">
                                      <p:cBhvr additive="base">
                                        <p:cTn id="21" dur="500" fill="hold"/>
                                        <p:tgtEl>
                                          <p:spTgt spid="222215"/>
                                        </p:tgtEl>
                                        <p:attrNameLst>
                                          <p:attrName>ppt_x</p:attrName>
                                        </p:attrNameLst>
                                      </p:cBhvr>
                                      <p:tavLst>
                                        <p:tav tm="0">
                                          <p:val>
                                            <p:strVal val="1+#ppt_w/2"/>
                                          </p:val>
                                        </p:tav>
                                        <p:tav tm="100000">
                                          <p:val>
                                            <p:strVal val="#ppt_x"/>
                                          </p:val>
                                        </p:tav>
                                      </p:tavLst>
                                    </p:anim>
                                    <p:anim calcmode="lin" valueType="num">
                                      <p:cBhvr additive="base">
                                        <p:cTn id="22" dur="500" fill="hold"/>
                                        <p:tgtEl>
                                          <p:spTgt spid="2222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222226"/>
                                        </p:tgtEl>
                                        <p:attrNameLst>
                                          <p:attrName>style.visibility</p:attrName>
                                        </p:attrNameLst>
                                      </p:cBhvr>
                                      <p:to>
                                        <p:strVal val="visible"/>
                                      </p:to>
                                    </p:set>
                                    <p:anim calcmode="lin" valueType="num">
                                      <p:cBhvr additive="base">
                                        <p:cTn id="26" dur="500" fill="hold"/>
                                        <p:tgtEl>
                                          <p:spTgt spid="222226"/>
                                        </p:tgtEl>
                                        <p:attrNameLst>
                                          <p:attrName>ppt_x</p:attrName>
                                        </p:attrNameLst>
                                      </p:cBhvr>
                                      <p:tavLst>
                                        <p:tav tm="0">
                                          <p:val>
                                            <p:strVal val="0-#ppt_w/2"/>
                                          </p:val>
                                        </p:tav>
                                        <p:tav tm="100000">
                                          <p:val>
                                            <p:strVal val="#ppt_x"/>
                                          </p:val>
                                        </p:tav>
                                      </p:tavLst>
                                    </p:anim>
                                    <p:anim calcmode="lin" valueType="num">
                                      <p:cBhvr additive="base">
                                        <p:cTn id="27" dur="500" fill="hold"/>
                                        <p:tgtEl>
                                          <p:spTgt spid="2222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 presetClass="entr" presetSubtype="32" fill="hold" grpId="0" nodeType="afterEffect">
                                  <p:stCondLst>
                                    <p:cond delay="0"/>
                                  </p:stCondLst>
                                  <p:childTnLst>
                                    <p:set>
                                      <p:cBhvr>
                                        <p:cTn id="30" dur="1" fill="hold">
                                          <p:stCondLst>
                                            <p:cond delay="0"/>
                                          </p:stCondLst>
                                        </p:cTn>
                                        <p:tgtEl>
                                          <p:spTgt spid="222216"/>
                                        </p:tgtEl>
                                        <p:attrNameLst>
                                          <p:attrName>style.visibility</p:attrName>
                                        </p:attrNameLst>
                                      </p:cBhvr>
                                      <p:to>
                                        <p:strVal val="visible"/>
                                      </p:to>
                                    </p:set>
                                    <p:animEffect transition="in" filter="box(out)">
                                      <p:cBhvr>
                                        <p:cTn id="31" dur="500"/>
                                        <p:tgtEl>
                                          <p:spTgt spid="222216"/>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22217"/>
                                        </p:tgtEl>
                                        <p:attrNameLst>
                                          <p:attrName>style.visibility</p:attrName>
                                        </p:attrNameLst>
                                      </p:cBhvr>
                                      <p:to>
                                        <p:strVal val="visible"/>
                                      </p:to>
                                    </p:set>
                                    <p:anim calcmode="lin" valueType="num">
                                      <p:cBhvr additive="base">
                                        <p:cTn id="35" dur="500" fill="hold"/>
                                        <p:tgtEl>
                                          <p:spTgt spid="222217"/>
                                        </p:tgtEl>
                                        <p:attrNameLst>
                                          <p:attrName>ppt_x</p:attrName>
                                        </p:attrNameLst>
                                      </p:cBhvr>
                                      <p:tavLst>
                                        <p:tav tm="0">
                                          <p:val>
                                            <p:strVal val="0-#ppt_w/2"/>
                                          </p:val>
                                        </p:tav>
                                        <p:tav tm="100000">
                                          <p:val>
                                            <p:strVal val="#ppt_x"/>
                                          </p:val>
                                        </p:tav>
                                      </p:tavLst>
                                    </p:anim>
                                    <p:anim calcmode="lin" valueType="num">
                                      <p:cBhvr additive="base">
                                        <p:cTn id="36" dur="500" fill="hold"/>
                                        <p:tgtEl>
                                          <p:spTgt spid="22221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22219"/>
                                        </p:tgtEl>
                                        <p:attrNameLst>
                                          <p:attrName>style.visibility</p:attrName>
                                        </p:attrNameLst>
                                      </p:cBhvr>
                                      <p:to>
                                        <p:strVal val="visible"/>
                                      </p:to>
                                    </p:set>
                                    <p:anim calcmode="lin" valueType="num">
                                      <p:cBhvr additive="base">
                                        <p:cTn id="40" dur="500" fill="hold"/>
                                        <p:tgtEl>
                                          <p:spTgt spid="222219"/>
                                        </p:tgtEl>
                                        <p:attrNameLst>
                                          <p:attrName>ppt_x</p:attrName>
                                        </p:attrNameLst>
                                      </p:cBhvr>
                                      <p:tavLst>
                                        <p:tav tm="0">
                                          <p:val>
                                            <p:strVal val="0-#ppt_w/2"/>
                                          </p:val>
                                        </p:tav>
                                        <p:tav tm="100000">
                                          <p:val>
                                            <p:strVal val="#ppt_x"/>
                                          </p:val>
                                        </p:tav>
                                      </p:tavLst>
                                    </p:anim>
                                    <p:anim calcmode="lin" valueType="num">
                                      <p:cBhvr additive="base">
                                        <p:cTn id="41" dur="500" fill="hold"/>
                                        <p:tgtEl>
                                          <p:spTgt spid="222219"/>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222218"/>
                                        </p:tgtEl>
                                        <p:attrNameLst>
                                          <p:attrName>style.visibility</p:attrName>
                                        </p:attrNameLst>
                                      </p:cBhvr>
                                      <p:to>
                                        <p:strVal val="visible"/>
                                      </p:to>
                                    </p:set>
                                    <p:anim calcmode="lin" valueType="num">
                                      <p:cBhvr additive="base">
                                        <p:cTn id="45" dur="500" fill="hold"/>
                                        <p:tgtEl>
                                          <p:spTgt spid="222218"/>
                                        </p:tgtEl>
                                        <p:attrNameLst>
                                          <p:attrName>ppt_x</p:attrName>
                                        </p:attrNameLst>
                                      </p:cBhvr>
                                      <p:tavLst>
                                        <p:tav tm="0">
                                          <p:val>
                                            <p:strVal val="0-#ppt_w/2"/>
                                          </p:val>
                                        </p:tav>
                                        <p:tav tm="100000">
                                          <p:val>
                                            <p:strVal val="#ppt_x"/>
                                          </p:val>
                                        </p:tav>
                                      </p:tavLst>
                                    </p:anim>
                                    <p:anim calcmode="lin" valueType="num">
                                      <p:cBhvr additive="base">
                                        <p:cTn id="46" dur="500" fill="hold"/>
                                        <p:tgtEl>
                                          <p:spTgt spid="222218"/>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22220"/>
                                        </p:tgtEl>
                                        <p:attrNameLst>
                                          <p:attrName>style.visibility</p:attrName>
                                        </p:attrNameLst>
                                      </p:cBhvr>
                                      <p:to>
                                        <p:strVal val="visible"/>
                                      </p:to>
                                    </p:set>
                                    <p:anim calcmode="lin" valueType="num">
                                      <p:cBhvr additive="base">
                                        <p:cTn id="50" dur="500" fill="hold"/>
                                        <p:tgtEl>
                                          <p:spTgt spid="222220"/>
                                        </p:tgtEl>
                                        <p:attrNameLst>
                                          <p:attrName>ppt_x</p:attrName>
                                        </p:attrNameLst>
                                      </p:cBhvr>
                                      <p:tavLst>
                                        <p:tav tm="0">
                                          <p:val>
                                            <p:strVal val="0-#ppt_w/2"/>
                                          </p:val>
                                        </p:tav>
                                        <p:tav tm="100000">
                                          <p:val>
                                            <p:strVal val="#ppt_x"/>
                                          </p:val>
                                        </p:tav>
                                      </p:tavLst>
                                    </p:anim>
                                    <p:anim calcmode="lin" valueType="num">
                                      <p:cBhvr additive="base">
                                        <p:cTn id="51" dur="500" fill="hold"/>
                                        <p:tgtEl>
                                          <p:spTgt spid="222220"/>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1" fill="hold" grpId="0" nodeType="afterEffect">
                                  <p:stCondLst>
                                    <p:cond delay="0"/>
                                  </p:stCondLst>
                                  <p:iterate type="wd">
                                    <p:tmPct val="100000"/>
                                  </p:iterate>
                                  <p:childTnLst>
                                    <p:set>
                                      <p:cBhvr>
                                        <p:cTn id="54" dur="1" fill="hold">
                                          <p:stCondLst>
                                            <p:cond delay="0"/>
                                          </p:stCondLst>
                                        </p:cTn>
                                        <p:tgtEl>
                                          <p:spTgt spid="222221">
                                            <p:txEl>
                                              <p:pRg st="0" end="0"/>
                                            </p:txEl>
                                          </p:spTgt>
                                        </p:tgtEl>
                                        <p:attrNameLst>
                                          <p:attrName>style.visibility</p:attrName>
                                        </p:attrNameLst>
                                      </p:cBhvr>
                                      <p:to>
                                        <p:strVal val="visible"/>
                                      </p:to>
                                    </p:set>
                                    <p:anim calcmode="lin" valueType="num">
                                      <p:cBhvr additive="base">
                                        <p:cTn id="55" dur="300" fill="hold"/>
                                        <p:tgtEl>
                                          <p:spTgt spid="222221">
                                            <p:txEl>
                                              <p:pRg st="0" end="0"/>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222221">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4800"/>
                            </p:stCondLst>
                            <p:childTnLst>
                              <p:par>
                                <p:cTn id="58" presetID="2" presetClass="entr" presetSubtype="1" fill="hold" grpId="0" nodeType="afterEffect">
                                  <p:stCondLst>
                                    <p:cond delay="0"/>
                                  </p:stCondLst>
                                  <p:iterate type="wd">
                                    <p:tmPct val="100000"/>
                                  </p:iterate>
                                  <p:childTnLst>
                                    <p:set>
                                      <p:cBhvr>
                                        <p:cTn id="59" dur="1" fill="hold">
                                          <p:stCondLst>
                                            <p:cond delay="0"/>
                                          </p:stCondLst>
                                        </p:cTn>
                                        <p:tgtEl>
                                          <p:spTgt spid="222222">
                                            <p:txEl>
                                              <p:pRg st="0" end="0"/>
                                            </p:txEl>
                                          </p:spTgt>
                                        </p:tgtEl>
                                        <p:attrNameLst>
                                          <p:attrName>style.visibility</p:attrName>
                                        </p:attrNameLst>
                                      </p:cBhvr>
                                      <p:to>
                                        <p:strVal val="visible"/>
                                      </p:to>
                                    </p:set>
                                    <p:anim calcmode="lin" valueType="num">
                                      <p:cBhvr additive="base">
                                        <p:cTn id="60" dur="300" fill="hold"/>
                                        <p:tgtEl>
                                          <p:spTgt spid="222222">
                                            <p:txEl>
                                              <p:pRg st="0" end="0"/>
                                            </p:txEl>
                                          </p:spTgt>
                                        </p:tgtEl>
                                        <p:attrNameLst>
                                          <p:attrName>ppt_x</p:attrName>
                                        </p:attrNameLst>
                                      </p:cBhvr>
                                      <p:tavLst>
                                        <p:tav tm="0">
                                          <p:val>
                                            <p:strVal val="#ppt_x"/>
                                          </p:val>
                                        </p:tav>
                                        <p:tav tm="100000">
                                          <p:val>
                                            <p:strVal val="#ppt_x"/>
                                          </p:val>
                                        </p:tav>
                                      </p:tavLst>
                                    </p:anim>
                                    <p:anim calcmode="lin" valueType="num">
                                      <p:cBhvr additive="base">
                                        <p:cTn id="61" dur="300" fill="hold"/>
                                        <p:tgtEl>
                                          <p:spTgt spid="222222">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5100"/>
                            </p:stCondLst>
                            <p:childTnLst>
                              <p:par>
                                <p:cTn id="63" presetID="2" presetClass="entr" presetSubtype="1" fill="hold" grpId="0" nodeType="afterEffect">
                                  <p:stCondLst>
                                    <p:cond delay="0"/>
                                  </p:stCondLst>
                                  <p:iterate type="wd">
                                    <p:tmPct val="100000"/>
                                  </p:iterate>
                                  <p:childTnLst>
                                    <p:set>
                                      <p:cBhvr>
                                        <p:cTn id="64" dur="1" fill="hold">
                                          <p:stCondLst>
                                            <p:cond delay="0"/>
                                          </p:stCondLst>
                                        </p:cTn>
                                        <p:tgtEl>
                                          <p:spTgt spid="222223">
                                            <p:txEl>
                                              <p:pRg st="0" end="0"/>
                                            </p:txEl>
                                          </p:spTgt>
                                        </p:tgtEl>
                                        <p:attrNameLst>
                                          <p:attrName>style.visibility</p:attrName>
                                        </p:attrNameLst>
                                      </p:cBhvr>
                                      <p:to>
                                        <p:strVal val="visible"/>
                                      </p:to>
                                    </p:set>
                                    <p:anim calcmode="lin" valueType="num">
                                      <p:cBhvr additive="base">
                                        <p:cTn id="65" dur="300" fill="hold"/>
                                        <p:tgtEl>
                                          <p:spTgt spid="222223">
                                            <p:txEl>
                                              <p:pRg st="0" end="0"/>
                                            </p:txEl>
                                          </p:spTgt>
                                        </p:tgtEl>
                                        <p:attrNameLst>
                                          <p:attrName>ppt_x</p:attrName>
                                        </p:attrNameLst>
                                      </p:cBhvr>
                                      <p:tavLst>
                                        <p:tav tm="0">
                                          <p:val>
                                            <p:strVal val="#ppt_x"/>
                                          </p:val>
                                        </p:tav>
                                        <p:tav tm="100000">
                                          <p:val>
                                            <p:strVal val="#ppt_x"/>
                                          </p:val>
                                        </p:tav>
                                      </p:tavLst>
                                    </p:anim>
                                    <p:anim calcmode="lin" valueType="num">
                                      <p:cBhvr additive="base">
                                        <p:cTn id="66" dur="300" fill="hold"/>
                                        <p:tgtEl>
                                          <p:spTgt spid="222223">
                                            <p:txEl>
                                              <p:pRg st="0" end="0"/>
                                            </p:txEl>
                                          </p:spTgt>
                                        </p:tgtEl>
                                        <p:attrNameLst>
                                          <p:attrName>ppt_y</p:attrName>
                                        </p:attrNameLst>
                                      </p:cBhvr>
                                      <p:tavLst>
                                        <p:tav tm="0">
                                          <p:val>
                                            <p:strVal val="0-#ppt_h/2"/>
                                          </p:val>
                                        </p:tav>
                                        <p:tav tm="100000">
                                          <p:val>
                                            <p:strVal val="#ppt_y"/>
                                          </p:val>
                                        </p:tav>
                                      </p:tavLst>
                                    </p:anim>
                                  </p:childTnLst>
                                </p:cTn>
                              </p:par>
                            </p:childTnLst>
                          </p:cTn>
                        </p:par>
                        <p:par>
                          <p:cTn id="67" fill="hold">
                            <p:stCondLst>
                              <p:cond delay="5400"/>
                            </p:stCondLst>
                            <p:childTnLst>
                              <p:par>
                                <p:cTn id="68" presetID="2" presetClass="entr" presetSubtype="1" fill="hold" grpId="0" nodeType="afterEffect">
                                  <p:stCondLst>
                                    <p:cond delay="0"/>
                                  </p:stCondLst>
                                  <p:iterate type="wd">
                                    <p:tmPct val="100000"/>
                                  </p:iterate>
                                  <p:childTnLst>
                                    <p:set>
                                      <p:cBhvr>
                                        <p:cTn id="69" dur="1" fill="hold">
                                          <p:stCondLst>
                                            <p:cond delay="0"/>
                                          </p:stCondLst>
                                        </p:cTn>
                                        <p:tgtEl>
                                          <p:spTgt spid="222224">
                                            <p:txEl>
                                              <p:pRg st="0" end="0"/>
                                            </p:txEl>
                                          </p:spTgt>
                                        </p:tgtEl>
                                        <p:attrNameLst>
                                          <p:attrName>style.visibility</p:attrName>
                                        </p:attrNameLst>
                                      </p:cBhvr>
                                      <p:to>
                                        <p:strVal val="visible"/>
                                      </p:to>
                                    </p:set>
                                    <p:anim calcmode="lin" valueType="num">
                                      <p:cBhvr additive="base">
                                        <p:cTn id="70" dur="300" fill="hold"/>
                                        <p:tgtEl>
                                          <p:spTgt spid="222224">
                                            <p:txEl>
                                              <p:pRg st="0" end="0"/>
                                            </p:txEl>
                                          </p:spTgt>
                                        </p:tgtEl>
                                        <p:attrNameLst>
                                          <p:attrName>ppt_x</p:attrName>
                                        </p:attrNameLst>
                                      </p:cBhvr>
                                      <p:tavLst>
                                        <p:tav tm="0">
                                          <p:val>
                                            <p:strVal val="#ppt_x"/>
                                          </p:val>
                                        </p:tav>
                                        <p:tav tm="100000">
                                          <p:val>
                                            <p:strVal val="#ppt_x"/>
                                          </p:val>
                                        </p:tav>
                                      </p:tavLst>
                                    </p:anim>
                                    <p:anim calcmode="lin" valueType="num">
                                      <p:cBhvr additive="base">
                                        <p:cTn id="71" dur="300" fill="hold"/>
                                        <p:tgtEl>
                                          <p:spTgt spid="22222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5" grpId="0" autoUpdateAnimBg="0"/>
      <p:bldP spid="222216" grpId="0" animBg="1"/>
      <p:bldP spid="222217" grpId="0" animBg="1"/>
      <p:bldP spid="222218" grpId="0" animBg="1"/>
      <p:bldP spid="222219" grpId="0" animBg="1"/>
      <p:bldP spid="222220" grpId="0" animBg="1"/>
      <p:bldP spid="222221" grpId="0" build="p" autoUpdateAnimBg="0" advAuto="0"/>
      <p:bldP spid="222222" grpId="0" build="p" autoUpdateAnimBg="0" advAuto="0"/>
      <p:bldP spid="222223" grpId="0" build="p" autoUpdateAnimBg="0" advAuto="0"/>
      <p:bldP spid="222224" grpId="0" build="p" autoUpdateAnimBg="0" advAuto="0"/>
      <p:bldP spid="222226" grpId="0" autoUpdateAnimBg="0"/>
      <p:bldP spid="222227" grpId="0" autoUpdateAnimBg="0"/>
      <p:bldP spid="22222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381000"/>
            <a:ext cx="8002588" cy="815975"/>
          </a:xfrm>
        </p:spPr>
        <p:txBody>
          <a:bodyPr/>
          <a:lstStyle/>
          <a:p>
            <a:pPr eaLnBrk="1" hangingPunct="1">
              <a:defRPr/>
            </a:pPr>
            <a:r>
              <a:rPr lang="it-IT" sz="3600" b="1" smtClean="0">
                <a:solidFill>
                  <a:srgbClr val="FFFF00"/>
                </a:solidFill>
                <a:effectLst/>
              </a:rPr>
              <a:t>Personal Therapy Manager (PTM)</a:t>
            </a:r>
            <a:r>
              <a:rPr lang="it-IT" sz="4000" smtClean="0"/>
              <a:t> </a:t>
            </a:r>
          </a:p>
        </p:txBody>
      </p:sp>
      <p:pic>
        <p:nvPicPr>
          <p:cNvPr id="48131" name="Picture 3"/>
          <p:cNvPicPr>
            <a:picLocks noChangeAspect="1" noChangeArrowheads="1"/>
          </p:cNvPicPr>
          <p:nvPr>
            <p:ph type="body" idx="1"/>
          </p:nvPr>
        </p:nvPicPr>
        <p:blipFill>
          <a:blip r:embed="rId2"/>
          <a:srcRect/>
          <a:stretch>
            <a:fillRect/>
          </a:stretch>
        </p:blipFill>
        <p:spPr>
          <a:xfrm>
            <a:off x="2268538" y="1412875"/>
            <a:ext cx="4391025" cy="504031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4"/>
          <p:cNvSpPr>
            <a:spLocks noChangeArrowheads="1"/>
          </p:cNvSpPr>
          <p:nvPr/>
        </p:nvSpPr>
        <p:spPr bwMode="auto">
          <a:xfrm>
            <a:off x="539750" y="1484313"/>
            <a:ext cx="8064500" cy="3097212"/>
          </a:xfrm>
          <a:prstGeom prst="ellipse">
            <a:avLst/>
          </a:prstGeom>
          <a:noFill/>
          <a:ln w="38100">
            <a:solidFill>
              <a:schemeClr val="hlink"/>
            </a:solidFill>
            <a:round/>
            <a:headEnd/>
            <a:tailEnd/>
          </a:ln>
        </p:spPr>
        <p:txBody>
          <a:bodyPr wrap="none" lIns="90488" tIns="44450" rIns="90488" bIns="44450" anchor="ctr"/>
          <a:lstStyle/>
          <a:p>
            <a:pPr eaLnBrk="0" hangingPunct="0"/>
            <a:endParaRPr lang="en-US" sz="4000" b="1">
              <a:solidFill>
                <a:schemeClr val="hlink"/>
              </a:solidFill>
            </a:endParaRPr>
          </a:p>
          <a:p>
            <a:pPr eaLnBrk="0" hangingPunct="0"/>
            <a:r>
              <a:rPr lang="en-US" sz="4000" b="1">
                <a:solidFill>
                  <a:schemeClr val="hlink"/>
                </a:solidFill>
              </a:rPr>
              <a:t>PROCEDURE  DI</a:t>
            </a:r>
          </a:p>
          <a:p>
            <a:pPr eaLnBrk="0" hangingPunct="0"/>
            <a:r>
              <a:rPr lang="en-US" sz="4000" b="1">
                <a:solidFill>
                  <a:schemeClr val="hlink"/>
                </a:solidFill>
              </a:rPr>
              <a:t>  IDONEITA’ </a:t>
            </a:r>
          </a:p>
          <a:p>
            <a:pPr eaLnBrk="0" hangingPunct="0"/>
            <a:r>
              <a:rPr lang="en-US" sz="4000" b="1">
                <a:solidFill>
                  <a:schemeClr val="hlink"/>
                </a:solidFill>
              </a:rPr>
              <a:t>ALL’IMPIANTO</a:t>
            </a:r>
          </a:p>
          <a:p>
            <a:pPr eaLnBrk="0" hangingPunct="0"/>
            <a:endParaRPr lang="en-US" sz="4000" b="1">
              <a:solidFill>
                <a:schemeClr val="hlink"/>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p:cNvSpPr>
            <a:spLocks noGrp="1" noChangeArrowheads="1"/>
          </p:cNvSpPr>
          <p:nvPr>
            <p:ph type="ctrTitle"/>
          </p:nvPr>
        </p:nvSpPr>
        <p:spPr/>
        <p:txBody>
          <a:bodyPr/>
          <a:lstStyle/>
          <a:p>
            <a:pPr eaLnBrk="1" hangingPunct="1">
              <a:defRPr/>
            </a:pPr>
            <a:r>
              <a:rPr lang="it-IT" sz="3200" smtClean="0">
                <a:solidFill>
                  <a:srgbClr val="FFFF00"/>
                </a:solidFill>
                <a:effectLst/>
              </a:rPr>
              <a:t>Baclofen:</a:t>
            </a:r>
            <a:r>
              <a:rPr lang="it-IT" sz="3200" smtClean="0">
                <a:effectLst/>
              </a:rPr>
              <a:t> boli intratecali di dosi-test [25-50-75-100 mcg]</a:t>
            </a:r>
            <a:br>
              <a:rPr lang="it-IT" sz="3200" smtClean="0">
                <a:effectLst/>
              </a:rPr>
            </a:br>
            <a:r>
              <a:rPr lang="it-IT" sz="3200" smtClean="0">
                <a:effectLst/>
              </a:rPr>
              <a:t>paziente “non-responder</a:t>
            </a:r>
            <a:r>
              <a:rPr lang="it-IT" sz="3200" smtClean="0"/>
              <a:t>”</a:t>
            </a:r>
          </a:p>
        </p:txBody>
      </p:sp>
      <p:sp>
        <p:nvSpPr>
          <p:cNvPr id="50179" name="Rectangle 5"/>
          <p:cNvSpPr>
            <a:spLocks noGrp="1" noChangeArrowheads="1"/>
          </p:cNvSpPr>
          <p:nvPr>
            <p:ph type="subTitle" idx="1"/>
          </p:nvPr>
        </p:nvSpPr>
        <p:spPr/>
        <p:txBody>
          <a:bodyPr/>
          <a:lstStyle/>
          <a:p>
            <a:pPr eaLnBrk="1" hangingPunct="1"/>
            <a:r>
              <a:rPr lang="it-IT" smtClean="0">
                <a:solidFill>
                  <a:schemeClr val="hlink"/>
                </a:solidFill>
                <a:effectLst/>
              </a:rPr>
              <a:t>Ziconotide:</a:t>
            </a:r>
            <a:r>
              <a:rPr lang="it-IT" smtClean="0">
                <a:effectLst/>
              </a:rPr>
              <a:t> titolazione mediante pompa esterna in infusione continua o con singoli boli intratecali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04925" y="1443038"/>
            <a:ext cx="6397625" cy="2201862"/>
            <a:chOff x="686" y="773"/>
            <a:chExt cx="4030" cy="1387"/>
          </a:xfrm>
        </p:grpSpPr>
        <p:sp>
          <p:nvSpPr>
            <p:cNvPr id="51232" name="Rectangle 3"/>
            <p:cNvSpPr>
              <a:spLocks noChangeArrowheads="1"/>
            </p:cNvSpPr>
            <p:nvPr/>
          </p:nvSpPr>
          <p:spPr bwMode="auto">
            <a:xfrm>
              <a:off x="1240" y="773"/>
              <a:ext cx="2116" cy="635"/>
            </a:xfrm>
            <a:prstGeom prst="rect">
              <a:avLst/>
            </a:prstGeom>
            <a:noFill/>
            <a:ln w="12699">
              <a:solidFill>
                <a:srgbClr val="00FF00"/>
              </a:solidFill>
              <a:miter lim="800000"/>
              <a:headEnd/>
              <a:tailEnd/>
            </a:ln>
          </p:spPr>
          <p:txBody>
            <a:bodyPr wrap="none" anchor="ctr"/>
            <a:lstStyle/>
            <a:p>
              <a:endParaRPr lang="it-IT"/>
            </a:p>
          </p:txBody>
        </p:sp>
        <p:sp>
          <p:nvSpPr>
            <p:cNvPr id="261124" name="Rectangle 4"/>
            <p:cNvSpPr>
              <a:spLocks noChangeArrowheads="1"/>
            </p:cNvSpPr>
            <p:nvPr/>
          </p:nvSpPr>
          <p:spPr bwMode="auto">
            <a:xfrm>
              <a:off x="1568" y="815"/>
              <a:ext cx="1087" cy="21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solidFill>
                    <a:schemeClr val="tx2"/>
                  </a:solidFill>
                  <a:effectLst>
                    <a:outerShdw blurRad="38100" dist="38100" dir="2700000" algn="tl">
                      <a:srgbClr val="000000"/>
                    </a:outerShdw>
                  </a:effectLst>
                  <a:latin typeface="Book Antiqua" pitchFamily="18" charset="0"/>
                </a:rPr>
                <a:t>       2°  GIORNO</a:t>
              </a:r>
            </a:p>
          </p:txBody>
        </p:sp>
        <p:sp>
          <p:nvSpPr>
            <p:cNvPr id="261125" name="Rectangle 5"/>
            <p:cNvSpPr>
              <a:spLocks noChangeArrowheads="1"/>
            </p:cNvSpPr>
            <p:nvPr/>
          </p:nvSpPr>
          <p:spPr bwMode="auto">
            <a:xfrm>
              <a:off x="1263" y="962"/>
              <a:ext cx="2096" cy="364"/>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effectLst>
                    <a:outerShdw blurRad="38100" dist="38100" dir="2700000" algn="tl">
                      <a:srgbClr val="000000"/>
                    </a:outerShdw>
                  </a:effectLst>
                  <a:latin typeface="Book Antiqua" pitchFamily="18" charset="0"/>
                </a:rPr>
                <a:t>24 ore dopo il 1° bolo di screening</a:t>
              </a:r>
            </a:p>
            <a:p>
              <a:pPr algn="l" eaLnBrk="0" hangingPunct="0">
                <a:defRPr/>
              </a:pPr>
              <a:r>
                <a:rPr lang="en-US" sz="1600" b="1">
                  <a:effectLst>
                    <a:outerShdw blurRad="38100" dist="38100" dir="2700000" algn="tl">
                      <a:srgbClr val="000000"/>
                    </a:outerShdw>
                  </a:effectLst>
                  <a:latin typeface="Book Antiqua" pitchFamily="18" charset="0"/>
                </a:rPr>
                <a:t>Bolo: 50 mcg</a:t>
              </a:r>
            </a:p>
          </p:txBody>
        </p:sp>
        <p:sp>
          <p:nvSpPr>
            <p:cNvPr id="51235" name="Line 6"/>
            <p:cNvSpPr>
              <a:spLocks noChangeShapeType="1"/>
            </p:cNvSpPr>
            <p:nvPr/>
          </p:nvSpPr>
          <p:spPr bwMode="auto">
            <a:xfrm flipH="1">
              <a:off x="1320" y="1416"/>
              <a:ext cx="269" cy="140"/>
            </a:xfrm>
            <a:prstGeom prst="line">
              <a:avLst/>
            </a:prstGeom>
            <a:noFill/>
            <a:ln w="12699">
              <a:solidFill>
                <a:srgbClr val="FC0128"/>
              </a:solidFill>
              <a:round/>
              <a:headEnd/>
              <a:tailEnd type="triangle" w="med" len="med"/>
            </a:ln>
          </p:spPr>
          <p:txBody>
            <a:bodyPr wrap="none" anchor="ctr"/>
            <a:lstStyle/>
            <a:p>
              <a:endParaRPr lang="it-IT"/>
            </a:p>
          </p:txBody>
        </p:sp>
        <p:sp>
          <p:nvSpPr>
            <p:cNvPr id="261127" name="Rectangle 7"/>
            <p:cNvSpPr>
              <a:spLocks noChangeArrowheads="1"/>
            </p:cNvSpPr>
            <p:nvPr/>
          </p:nvSpPr>
          <p:spPr bwMode="auto">
            <a:xfrm>
              <a:off x="695" y="1572"/>
              <a:ext cx="730" cy="458"/>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RISPOSTA</a:t>
              </a:r>
            </a:p>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POSITIVA</a:t>
              </a:r>
            </a:p>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IMPIANTO</a:t>
              </a:r>
            </a:p>
          </p:txBody>
        </p:sp>
        <p:sp>
          <p:nvSpPr>
            <p:cNvPr id="51237" name="Rectangle 8"/>
            <p:cNvSpPr>
              <a:spLocks noChangeArrowheads="1"/>
            </p:cNvSpPr>
            <p:nvPr/>
          </p:nvSpPr>
          <p:spPr bwMode="auto">
            <a:xfrm>
              <a:off x="3398" y="1373"/>
              <a:ext cx="1318" cy="190"/>
            </a:xfrm>
            <a:prstGeom prst="rect">
              <a:avLst/>
            </a:prstGeom>
            <a:noFill/>
            <a:ln w="12699">
              <a:noFill/>
              <a:miter lim="800000"/>
              <a:headEnd/>
              <a:tailEnd/>
            </a:ln>
          </p:spPr>
          <p:txBody>
            <a:bodyPr wrap="none" lIns="90488" tIns="44450" rIns="90488" bIns="44450">
              <a:spAutoFit/>
            </a:bodyPr>
            <a:lstStyle/>
            <a:p>
              <a:pPr algn="l" eaLnBrk="0" hangingPunct="0"/>
              <a:r>
                <a:rPr lang="en-US" sz="1400" b="1">
                  <a:solidFill>
                    <a:srgbClr val="FFFF00"/>
                  </a:solidFill>
                  <a:latin typeface="Book Antiqua" pitchFamily="18" charset="0"/>
                </a:rPr>
                <a:t>NESSUNA  RISPOSTA</a:t>
              </a:r>
            </a:p>
          </p:txBody>
        </p:sp>
        <p:sp>
          <p:nvSpPr>
            <p:cNvPr id="51238" name="Line 9"/>
            <p:cNvSpPr>
              <a:spLocks noChangeShapeType="1"/>
            </p:cNvSpPr>
            <p:nvPr/>
          </p:nvSpPr>
          <p:spPr bwMode="auto">
            <a:xfrm>
              <a:off x="2507" y="1416"/>
              <a:ext cx="237" cy="131"/>
            </a:xfrm>
            <a:prstGeom prst="line">
              <a:avLst/>
            </a:prstGeom>
            <a:noFill/>
            <a:ln w="12699">
              <a:solidFill>
                <a:srgbClr val="FC0128"/>
              </a:solidFill>
              <a:round/>
              <a:headEnd/>
              <a:tailEnd type="triangle" w="med" len="med"/>
            </a:ln>
          </p:spPr>
          <p:txBody>
            <a:bodyPr wrap="none" anchor="ctr"/>
            <a:lstStyle/>
            <a:p>
              <a:endParaRPr lang="it-IT"/>
            </a:p>
          </p:txBody>
        </p:sp>
        <p:sp>
          <p:nvSpPr>
            <p:cNvPr id="261130" name="Rectangle 10"/>
            <p:cNvSpPr>
              <a:spLocks noChangeArrowheads="1"/>
            </p:cNvSpPr>
            <p:nvPr/>
          </p:nvSpPr>
          <p:spPr bwMode="auto">
            <a:xfrm>
              <a:off x="686" y="1970"/>
              <a:ext cx="542"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POMPA</a:t>
              </a:r>
            </a:p>
          </p:txBody>
        </p:sp>
      </p:grpSp>
      <p:grpSp>
        <p:nvGrpSpPr>
          <p:cNvPr id="3" name="Group 11"/>
          <p:cNvGrpSpPr>
            <a:grpSpLocks/>
          </p:cNvGrpSpPr>
          <p:nvPr/>
        </p:nvGrpSpPr>
        <p:grpSpPr bwMode="auto">
          <a:xfrm>
            <a:off x="3114675" y="2697163"/>
            <a:ext cx="5891213" cy="2205037"/>
            <a:chOff x="1826" y="1563"/>
            <a:chExt cx="3711" cy="1389"/>
          </a:xfrm>
        </p:grpSpPr>
        <p:sp>
          <p:nvSpPr>
            <p:cNvPr id="51224" name="Rectangle 12"/>
            <p:cNvSpPr>
              <a:spLocks noChangeArrowheads="1"/>
            </p:cNvSpPr>
            <p:nvPr/>
          </p:nvSpPr>
          <p:spPr bwMode="auto">
            <a:xfrm>
              <a:off x="2245" y="1563"/>
              <a:ext cx="2119" cy="635"/>
            </a:xfrm>
            <a:prstGeom prst="rect">
              <a:avLst/>
            </a:prstGeom>
            <a:noFill/>
            <a:ln w="12699">
              <a:solidFill>
                <a:srgbClr val="00FF00"/>
              </a:solidFill>
              <a:miter lim="800000"/>
              <a:headEnd/>
              <a:tailEnd/>
            </a:ln>
          </p:spPr>
          <p:txBody>
            <a:bodyPr wrap="none" anchor="ctr"/>
            <a:lstStyle/>
            <a:p>
              <a:endParaRPr lang="it-IT"/>
            </a:p>
          </p:txBody>
        </p:sp>
        <p:sp>
          <p:nvSpPr>
            <p:cNvPr id="261133" name="Rectangle 13"/>
            <p:cNvSpPr>
              <a:spLocks noChangeArrowheads="1"/>
            </p:cNvSpPr>
            <p:nvPr/>
          </p:nvSpPr>
          <p:spPr bwMode="auto">
            <a:xfrm>
              <a:off x="2572" y="1605"/>
              <a:ext cx="1087" cy="21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solidFill>
                    <a:schemeClr val="tx2"/>
                  </a:solidFill>
                  <a:effectLst>
                    <a:outerShdw blurRad="38100" dist="38100" dir="2700000" algn="tl">
                      <a:srgbClr val="000000"/>
                    </a:outerShdw>
                  </a:effectLst>
                  <a:latin typeface="Book Antiqua" pitchFamily="18" charset="0"/>
                </a:rPr>
                <a:t>       3°  GIORNO</a:t>
              </a:r>
            </a:p>
          </p:txBody>
        </p:sp>
        <p:sp>
          <p:nvSpPr>
            <p:cNvPr id="261134" name="Rectangle 14"/>
            <p:cNvSpPr>
              <a:spLocks noChangeArrowheads="1"/>
            </p:cNvSpPr>
            <p:nvPr/>
          </p:nvSpPr>
          <p:spPr bwMode="auto">
            <a:xfrm>
              <a:off x="2267" y="1755"/>
              <a:ext cx="2128" cy="364"/>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effectLst>
                    <a:outerShdw blurRad="38100" dist="38100" dir="2700000" algn="tl">
                      <a:srgbClr val="000000"/>
                    </a:outerShdw>
                  </a:effectLst>
                  <a:latin typeface="Book Antiqua" pitchFamily="18" charset="0"/>
                </a:rPr>
                <a:t>24 ore dopo il 2° bolo di screening </a:t>
              </a:r>
            </a:p>
            <a:p>
              <a:pPr algn="l" eaLnBrk="0" hangingPunct="0">
                <a:defRPr/>
              </a:pPr>
              <a:r>
                <a:rPr lang="en-US" sz="1600" b="1">
                  <a:effectLst>
                    <a:outerShdw blurRad="38100" dist="38100" dir="2700000" algn="tl">
                      <a:srgbClr val="000000"/>
                    </a:outerShdw>
                  </a:effectLst>
                  <a:latin typeface="Book Antiqua" pitchFamily="18" charset="0"/>
                </a:rPr>
                <a:t>Bolo: 75 mcg</a:t>
              </a:r>
            </a:p>
          </p:txBody>
        </p:sp>
        <p:sp>
          <p:nvSpPr>
            <p:cNvPr id="51227" name="Line 15"/>
            <p:cNvSpPr>
              <a:spLocks noChangeShapeType="1"/>
            </p:cNvSpPr>
            <p:nvPr/>
          </p:nvSpPr>
          <p:spPr bwMode="auto">
            <a:xfrm flipH="1">
              <a:off x="2467" y="2206"/>
              <a:ext cx="270" cy="140"/>
            </a:xfrm>
            <a:prstGeom prst="line">
              <a:avLst/>
            </a:prstGeom>
            <a:noFill/>
            <a:ln w="12699">
              <a:solidFill>
                <a:srgbClr val="FC0128"/>
              </a:solidFill>
              <a:round/>
              <a:headEnd/>
              <a:tailEnd type="triangle" w="med" len="med"/>
            </a:ln>
          </p:spPr>
          <p:txBody>
            <a:bodyPr wrap="none" anchor="ctr"/>
            <a:lstStyle/>
            <a:p>
              <a:endParaRPr lang="it-IT"/>
            </a:p>
          </p:txBody>
        </p:sp>
        <p:sp>
          <p:nvSpPr>
            <p:cNvPr id="51228" name="Rectangle 16"/>
            <p:cNvSpPr>
              <a:spLocks noChangeArrowheads="1"/>
            </p:cNvSpPr>
            <p:nvPr/>
          </p:nvSpPr>
          <p:spPr bwMode="auto">
            <a:xfrm>
              <a:off x="4219" y="2188"/>
              <a:ext cx="1318" cy="190"/>
            </a:xfrm>
            <a:prstGeom prst="rect">
              <a:avLst/>
            </a:prstGeom>
            <a:noFill/>
            <a:ln w="12699">
              <a:noFill/>
              <a:miter lim="800000"/>
              <a:headEnd/>
              <a:tailEnd/>
            </a:ln>
          </p:spPr>
          <p:txBody>
            <a:bodyPr wrap="none" lIns="90488" tIns="44450" rIns="90488" bIns="44450">
              <a:spAutoFit/>
            </a:bodyPr>
            <a:lstStyle/>
            <a:p>
              <a:pPr algn="l" eaLnBrk="0" hangingPunct="0"/>
              <a:r>
                <a:rPr lang="en-US" sz="1400" b="1">
                  <a:solidFill>
                    <a:srgbClr val="FFFF00"/>
                  </a:solidFill>
                  <a:latin typeface="Book Antiqua" pitchFamily="18" charset="0"/>
                </a:rPr>
                <a:t>NESSUNA  RISPOSTA</a:t>
              </a:r>
            </a:p>
          </p:txBody>
        </p:sp>
        <p:sp>
          <p:nvSpPr>
            <p:cNvPr id="261137" name="Rectangle 17"/>
            <p:cNvSpPr>
              <a:spLocks noChangeArrowheads="1"/>
            </p:cNvSpPr>
            <p:nvPr/>
          </p:nvSpPr>
          <p:spPr bwMode="auto">
            <a:xfrm>
              <a:off x="1831" y="2364"/>
              <a:ext cx="730" cy="458"/>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RISPOSTA</a:t>
              </a:r>
            </a:p>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POSITIVA</a:t>
              </a:r>
            </a:p>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IMPIANTO</a:t>
              </a:r>
            </a:p>
          </p:txBody>
        </p:sp>
        <p:sp>
          <p:nvSpPr>
            <p:cNvPr id="51230" name="Line 18"/>
            <p:cNvSpPr>
              <a:spLocks noChangeShapeType="1"/>
            </p:cNvSpPr>
            <p:nvPr/>
          </p:nvSpPr>
          <p:spPr bwMode="auto">
            <a:xfrm>
              <a:off x="3592" y="2203"/>
              <a:ext cx="260" cy="167"/>
            </a:xfrm>
            <a:prstGeom prst="line">
              <a:avLst/>
            </a:prstGeom>
            <a:noFill/>
            <a:ln w="12699">
              <a:solidFill>
                <a:srgbClr val="FC0128"/>
              </a:solidFill>
              <a:round/>
              <a:headEnd/>
              <a:tailEnd type="triangle" w="med" len="med"/>
            </a:ln>
          </p:spPr>
          <p:txBody>
            <a:bodyPr wrap="none" anchor="ctr"/>
            <a:lstStyle/>
            <a:p>
              <a:endParaRPr lang="it-IT"/>
            </a:p>
          </p:txBody>
        </p:sp>
        <p:sp>
          <p:nvSpPr>
            <p:cNvPr id="261139" name="Rectangle 19"/>
            <p:cNvSpPr>
              <a:spLocks noChangeArrowheads="1"/>
            </p:cNvSpPr>
            <p:nvPr/>
          </p:nvSpPr>
          <p:spPr bwMode="auto">
            <a:xfrm>
              <a:off x="1826" y="2762"/>
              <a:ext cx="542"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POMPA</a:t>
              </a:r>
            </a:p>
          </p:txBody>
        </p:sp>
      </p:grpSp>
      <p:grpSp>
        <p:nvGrpSpPr>
          <p:cNvPr id="4" name="Group 20"/>
          <p:cNvGrpSpPr>
            <a:grpSpLocks/>
          </p:cNvGrpSpPr>
          <p:nvPr/>
        </p:nvGrpSpPr>
        <p:grpSpPr bwMode="auto">
          <a:xfrm>
            <a:off x="4468813" y="3990975"/>
            <a:ext cx="4679950" cy="2282825"/>
            <a:chOff x="2679" y="2378"/>
            <a:chExt cx="2948" cy="1438"/>
          </a:xfrm>
        </p:grpSpPr>
        <p:sp>
          <p:nvSpPr>
            <p:cNvPr id="51215" name="Rectangle 21"/>
            <p:cNvSpPr>
              <a:spLocks noChangeArrowheads="1"/>
            </p:cNvSpPr>
            <p:nvPr/>
          </p:nvSpPr>
          <p:spPr bwMode="auto">
            <a:xfrm>
              <a:off x="3336" y="2378"/>
              <a:ext cx="2228" cy="636"/>
            </a:xfrm>
            <a:prstGeom prst="rect">
              <a:avLst/>
            </a:prstGeom>
            <a:noFill/>
            <a:ln w="12699">
              <a:solidFill>
                <a:srgbClr val="00FF00"/>
              </a:solidFill>
              <a:miter lim="800000"/>
              <a:headEnd/>
              <a:tailEnd/>
            </a:ln>
          </p:spPr>
          <p:txBody>
            <a:bodyPr wrap="none" anchor="ctr"/>
            <a:lstStyle/>
            <a:p>
              <a:endParaRPr lang="it-IT"/>
            </a:p>
          </p:txBody>
        </p:sp>
        <p:sp>
          <p:nvSpPr>
            <p:cNvPr id="261142" name="Rectangle 22"/>
            <p:cNvSpPr>
              <a:spLocks noChangeArrowheads="1"/>
            </p:cNvSpPr>
            <p:nvPr/>
          </p:nvSpPr>
          <p:spPr bwMode="auto">
            <a:xfrm>
              <a:off x="3664" y="2421"/>
              <a:ext cx="1055" cy="21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solidFill>
                    <a:schemeClr val="tx2"/>
                  </a:solidFill>
                  <a:effectLst>
                    <a:outerShdw blurRad="38100" dist="38100" dir="2700000" algn="tl">
                      <a:srgbClr val="000000"/>
                    </a:outerShdw>
                  </a:effectLst>
                  <a:latin typeface="Book Antiqua" pitchFamily="18" charset="0"/>
                </a:rPr>
                <a:t>      4°  GIORNO</a:t>
              </a:r>
            </a:p>
          </p:txBody>
        </p:sp>
        <p:sp>
          <p:nvSpPr>
            <p:cNvPr id="261143" name="Rectangle 23"/>
            <p:cNvSpPr>
              <a:spLocks noChangeArrowheads="1"/>
            </p:cNvSpPr>
            <p:nvPr/>
          </p:nvSpPr>
          <p:spPr bwMode="auto">
            <a:xfrm>
              <a:off x="3402" y="2572"/>
              <a:ext cx="2128" cy="364"/>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effectLst>
                    <a:outerShdw blurRad="38100" dist="38100" dir="2700000" algn="tl">
                      <a:srgbClr val="000000"/>
                    </a:outerShdw>
                  </a:effectLst>
                  <a:latin typeface="Book Antiqua" pitchFamily="18" charset="0"/>
                </a:rPr>
                <a:t>24 ore dopo il 3° bolo di screening </a:t>
              </a:r>
            </a:p>
            <a:p>
              <a:pPr algn="l" eaLnBrk="0" hangingPunct="0">
                <a:defRPr/>
              </a:pPr>
              <a:r>
                <a:rPr lang="en-US" sz="1600" b="1">
                  <a:effectLst>
                    <a:outerShdw blurRad="38100" dist="38100" dir="2700000" algn="tl">
                      <a:srgbClr val="000000"/>
                    </a:outerShdw>
                  </a:effectLst>
                  <a:latin typeface="Book Antiqua" pitchFamily="18" charset="0"/>
                </a:rPr>
                <a:t>Bolo: 100 mcg</a:t>
              </a:r>
            </a:p>
          </p:txBody>
        </p:sp>
        <p:sp>
          <p:nvSpPr>
            <p:cNvPr id="51218" name="Line 24"/>
            <p:cNvSpPr>
              <a:spLocks noChangeShapeType="1"/>
            </p:cNvSpPr>
            <p:nvPr/>
          </p:nvSpPr>
          <p:spPr bwMode="auto">
            <a:xfrm flipH="1">
              <a:off x="3372" y="3022"/>
              <a:ext cx="271" cy="140"/>
            </a:xfrm>
            <a:prstGeom prst="line">
              <a:avLst/>
            </a:prstGeom>
            <a:noFill/>
            <a:ln w="12699">
              <a:solidFill>
                <a:srgbClr val="FC0128"/>
              </a:solidFill>
              <a:round/>
              <a:headEnd/>
              <a:tailEnd type="triangle" w="med" len="med"/>
            </a:ln>
          </p:spPr>
          <p:txBody>
            <a:bodyPr wrap="none" anchor="ctr"/>
            <a:lstStyle/>
            <a:p>
              <a:endParaRPr lang="it-IT"/>
            </a:p>
          </p:txBody>
        </p:sp>
        <p:sp>
          <p:nvSpPr>
            <p:cNvPr id="51219" name="Line 25"/>
            <p:cNvSpPr>
              <a:spLocks noChangeShapeType="1"/>
            </p:cNvSpPr>
            <p:nvPr/>
          </p:nvSpPr>
          <p:spPr bwMode="auto">
            <a:xfrm>
              <a:off x="4618" y="3024"/>
              <a:ext cx="216" cy="159"/>
            </a:xfrm>
            <a:prstGeom prst="line">
              <a:avLst/>
            </a:prstGeom>
            <a:noFill/>
            <a:ln w="12699">
              <a:solidFill>
                <a:srgbClr val="FC0128"/>
              </a:solidFill>
              <a:round/>
              <a:headEnd/>
              <a:tailEnd type="triangle" w="med" len="med"/>
            </a:ln>
          </p:spPr>
          <p:txBody>
            <a:bodyPr wrap="none" anchor="ctr"/>
            <a:lstStyle/>
            <a:p>
              <a:endParaRPr lang="it-IT"/>
            </a:p>
          </p:txBody>
        </p:sp>
        <p:sp>
          <p:nvSpPr>
            <p:cNvPr id="261146" name="Rectangle 26"/>
            <p:cNvSpPr>
              <a:spLocks noChangeArrowheads="1"/>
            </p:cNvSpPr>
            <p:nvPr/>
          </p:nvSpPr>
          <p:spPr bwMode="auto">
            <a:xfrm>
              <a:off x="3442" y="3248"/>
              <a:ext cx="2185"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SOSPENSIONE   DELLO   SCREENING</a:t>
              </a:r>
            </a:p>
          </p:txBody>
        </p:sp>
        <p:sp>
          <p:nvSpPr>
            <p:cNvPr id="261147" name="Rectangle 27"/>
            <p:cNvSpPr>
              <a:spLocks noChangeArrowheads="1"/>
            </p:cNvSpPr>
            <p:nvPr/>
          </p:nvSpPr>
          <p:spPr bwMode="auto">
            <a:xfrm>
              <a:off x="2684" y="3228"/>
              <a:ext cx="730" cy="458"/>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RISPOSTA</a:t>
              </a:r>
            </a:p>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POSITIVA</a:t>
              </a:r>
            </a:p>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IMPIANTO</a:t>
              </a:r>
            </a:p>
          </p:txBody>
        </p:sp>
        <p:sp>
          <p:nvSpPr>
            <p:cNvPr id="261148" name="Rectangle 28"/>
            <p:cNvSpPr>
              <a:spLocks noChangeArrowheads="1"/>
            </p:cNvSpPr>
            <p:nvPr/>
          </p:nvSpPr>
          <p:spPr bwMode="auto">
            <a:xfrm>
              <a:off x="2679" y="3626"/>
              <a:ext cx="542"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POMPA</a:t>
              </a:r>
            </a:p>
          </p:txBody>
        </p:sp>
        <p:sp>
          <p:nvSpPr>
            <p:cNvPr id="261149" name="Rectangle 29"/>
            <p:cNvSpPr>
              <a:spLocks noChangeArrowheads="1"/>
            </p:cNvSpPr>
            <p:nvPr/>
          </p:nvSpPr>
          <p:spPr bwMode="auto">
            <a:xfrm>
              <a:off x="3576" y="3398"/>
              <a:ext cx="1859"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rgbClr val="33CC33"/>
                  </a:solidFill>
                  <a:effectLst>
                    <a:outerShdw blurRad="38100" dist="38100" dir="2700000" algn="tl">
                      <a:srgbClr val="000000"/>
                    </a:outerShdw>
                  </a:effectLst>
                  <a:latin typeface="Book Antiqua" pitchFamily="18" charset="0"/>
                </a:rPr>
                <a:t>NON  IDONEO  ALL’IMPIANTO</a:t>
              </a:r>
            </a:p>
          </p:txBody>
        </p:sp>
      </p:grpSp>
      <p:grpSp>
        <p:nvGrpSpPr>
          <p:cNvPr id="5" name="Group 30"/>
          <p:cNvGrpSpPr>
            <a:grpSpLocks/>
          </p:cNvGrpSpPr>
          <p:nvPr/>
        </p:nvGrpSpPr>
        <p:grpSpPr bwMode="auto">
          <a:xfrm>
            <a:off x="449263" y="484188"/>
            <a:ext cx="4962525" cy="1941512"/>
            <a:chOff x="147" y="169"/>
            <a:chExt cx="3126" cy="1223"/>
          </a:xfrm>
        </p:grpSpPr>
        <p:sp>
          <p:nvSpPr>
            <p:cNvPr id="261151" name="Rectangle 31"/>
            <p:cNvSpPr>
              <a:spLocks noChangeArrowheads="1"/>
            </p:cNvSpPr>
            <p:nvPr/>
          </p:nvSpPr>
          <p:spPr bwMode="auto">
            <a:xfrm>
              <a:off x="147" y="1202"/>
              <a:ext cx="542" cy="19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POMPA</a:t>
              </a:r>
            </a:p>
          </p:txBody>
        </p:sp>
        <p:grpSp>
          <p:nvGrpSpPr>
            <p:cNvPr id="51207" name="Group 32"/>
            <p:cNvGrpSpPr>
              <a:grpSpLocks/>
            </p:cNvGrpSpPr>
            <p:nvPr/>
          </p:nvGrpSpPr>
          <p:grpSpPr bwMode="auto">
            <a:xfrm>
              <a:off x="147" y="169"/>
              <a:ext cx="3126" cy="1095"/>
              <a:chOff x="147" y="169"/>
              <a:chExt cx="3126" cy="1095"/>
            </a:xfrm>
          </p:grpSpPr>
          <p:sp>
            <p:nvSpPr>
              <p:cNvPr id="261153" name="Rectangle 33"/>
              <p:cNvSpPr>
                <a:spLocks noChangeArrowheads="1"/>
              </p:cNvSpPr>
              <p:nvPr/>
            </p:nvSpPr>
            <p:spPr bwMode="auto">
              <a:xfrm>
                <a:off x="147" y="806"/>
                <a:ext cx="730" cy="458"/>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RISPOSTA</a:t>
                </a:r>
              </a:p>
              <a:p>
                <a:pPr algn="l" eaLnBrk="0" hangingPunct="0">
                  <a:defRPr/>
                </a:pPr>
                <a:r>
                  <a:rPr lang="en-US" sz="1400" b="1">
                    <a:solidFill>
                      <a:schemeClr val="tx2"/>
                    </a:solidFill>
                    <a:effectLst>
                      <a:outerShdw blurRad="38100" dist="38100" dir="2700000" algn="tl">
                        <a:srgbClr val="000000"/>
                      </a:outerShdw>
                    </a:effectLst>
                    <a:latin typeface="Book Antiqua" pitchFamily="18" charset="0"/>
                  </a:rPr>
                  <a:t>POSITIVA</a:t>
                </a:r>
              </a:p>
              <a:p>
                <a:pPr algn="l" eaLnBrk="0" hangingPunct="0">
                  <a:defRPr/>
                </a:pPr>
                <a:r>
                  <a:rPr lang="en-US" sz="1400" b="1">
                    <a:solidFill>
                      <a:srgbClr val="CC3300"/>
                    </a:solidFill>
                    <a:effectLst>
                      <a:outerShdw blurRad="38100" dist="38100" dir="2700000" algn="tl">
                        <a:srgbClr val="000000"/>
                      </a:outerShdw>
                    </a:effectLst>
                    <a:latin typeface="Book Antiqua" pitchFamily="18" charset="0"/>
                  </a:rPr>
                  <a:t>IMPIANTO</a:t>
                </a:r>
              </a:p>
            </p:txBody>
          </p:sp>
          <p:sp>
            <p:nvSpPr>
              <p:cNvPr id="51209" name="Rectangle 34"/>
              <p:cNvSpPr>
                <a:spLocks noChangeArrowheads="1"/>
              </p:cNvSpPr>
              <p:nvPr/>
            </p:nvSpPr>
            <p:spPr bwMode="auto">
              <a:xfrm>
                <a:off x="367" y="176"/>
                <a:ext cx="1564" cy="437"/>
              </a:xfrm>
              <a:prstGeom prst="rect">
                <a:avLst/>
              </a:prstGeom>
              <a:noFill/>
              <a:ln w="12699">
                <a:solidFill>
                  <a:srgbClr val="00FF00"/>
                </a:solidFill>
                <a:miter lim="800000"/>
                <a:headEnd/>
                <a:tailEnd/>
              </a:ln>
            </p:spPr>
            <p:txBody>
              <a:bodyPr wrap="none" anchor="ctr"/>
              <a:lstStyle/>
              <a:p>
                <a:endParaRPr lang="it-IT"/>
              </a:p>
            </p:txBody>
          </p:sp>
          <p:sp>
            <p:nvSpPr>
              <p:cNvPr id="261155" name="Rectangle 35"/>
              <p:cNvSpPr>
                <a:spLocks noChangeArrowheads="1"/>
              </p:cNvSpPr>
              <p:nvPr/>
            </p:nvSpPr>
            <p:spPr bwMode="auto">
              <a:xfrm>
                <a:off x="695" y="169"/>
                <a:ext cx="863" cy="21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solidFill>
                      <a:schemeClr val="tx2"/>
                    </a:solidFill>
                    <a:effectLst>
                      <a:outerShdw blurRad="38100" dist="38100" dir="2700000" algn="tl">
                        <a:srgbClr val="000000"/>
                      </a:outerShdw>
                    </a:effectLst>
                    <a:latin typeface="Book Antiqua" pitchFamily="18" charset="0"/>
                  </a:rPr>
                  <a:t>1°  GIORNO</a:t>
                </a:r>
              </a:p>
            </p:txBody>
          </p:sp>
          <p:sp>
            <p:nvSpPr>
              <p:cNvPr id="261156" name="Rectangle 36"/>
              <p:cNvSpPr>
                <a:spLocks noChangeArrowheads="1"/>
              </p:cNvSpPr>
              <p:nvPr/>
            </p:nvSpPr>
            <p:spPr bwMode="auto">
              <a:xfrm>
                <a:off x="520" y="367"/>
                <a:ext cx="850" cy="210"/>
              </a:xfrm>
              <a:prstGeom prst="rect">
                <a:avLst/>
              </a:prstGeom>
              <a:noFill/>
              <a:ln w="12699">
                <a:noFill/>
                <a:miter lim="800000"/>
                <a:headEnd/>
                <a:tailEnd/>
              </a:ln>
              <a:effectLst/>
            </p:spPr>
            <p:txBody>
              <a:bodyPr wrap="none" lIns="90488" tIns="44450" rIns="90488" bIns="44450">
                <a:spAutoFit/>
              </a:bodyPr>
              <a:lstStyle/>
              <a:p>
                <a:pPr algn="l" eaLnBrk="0" hangingPunct="0">
                  <a:defRPr/>
                </a:pPr>
                <a:r>
                  <a:rPr lang="en-US" sz="1600" b="1">
                    <a:effectLst>
                      <a:outerShdw blurRad="38100" dist="38100" dir="2700000" algn="tl">
                        <a:srgbClr val="000000"/>
                      </a:outerShdw>
                    </a:effectLst>
                    <a:latin typeface="Book Antiqua" pitchFamily="18" charset="0"/>
                  </a:rPr>
                  <a:t>Bolo: 25 mcg</a:t>
                </a:r>
              </a:p>
            </p:txBody>
          </p:sp>
          <p:sp>
            <p:nvSpPr>
              <p:cNvPr id="51212" name="Line 37"/>
              <p:cNvSpPr>
                <a:spLocks noChangeShapeType="1"/>
              </p:cNvSpPr>
              <p:nvPr/>
            </p:nvSpPr>
            <p:spPr bwMode="auto">
              <a:xfrm>
                <a:off x="1528" y="619"/>
                <a:ext cx="315" cy="146"/>
              </a:xfrm>
              <a:prstGeom prst="line">
                <a:avLst/>
              </a:prstGeom>
              <a:noFill/>
              <a:ln w="12699">
                <a:solidFill>
                  <a:srgbClr val="FC0128"/>
                </a:solidFill>
                <a:round/>
                <a:headEnd/>
                <a:tailEnd type="triangle" w="med" len="med"/>
              </a:ln>
            </p:spPr>
            <p:txBody>
              <a:bodyPr wrap="none" anchor="ctr"/>
              <a:lstStyle/>
              <a:p>
                <a:endParaRPr lang="it-IT"/>
              </a:p>
            </p:txBody>
          </p:sp>
          <p:sp>
            <p:nvSpPr>
              <p:cNvPr id="51213" name="Line 38"/>
              <p:cNvSpPr>
                <a:spLocks noChangeShapeType="1"/>
              </p:cNvSpPr>
              <p:nvPr/>
            </p:nvSpPr>
            <p:spPr bwMode="auto">
              <a:xfrm flipH="1">
                <a:off x="749" y="621"/>
                <a:ext cx="270" cy="141"/>
              </a:xfrm>
              <a:prstGeom prst="line">
                <a:avLst/>
              </a:prstGeom>
              <a:noFill/>
              <a:ln w="12699">
                <a:solidFill>
                  <a:srgbClr val="FC0128"/>
                </a:solidFill>
                <a:round/>
                <a:headEnd/>
                <a:tailEnd type="triangle" w="med" len="med"/>
              </a:ln>
            </p:spPr>
            <p:txBody>
              <a:bodyPr wrap="none" anchor="ctr"/>
              <a:lstStyle/>
              <a:p>
                <a:endParaRPr lang="it-IT"/>
              </a:p>
            </p:txBody>
          </p:sp>
          <p:sp>
            <p:nvSpPr>
              <p:cNvPr id="51214" name="Rectangle 39"/>
              <p:cNvSpPr>
                <a:spLocks noChangeArrowheads="1"/>
              </p:cNvSpPr>
              <p:nvPr/>
            </p:nvSpPr>
            <p:spPr bwMode="auto">
              <a:xfrm>
                <a:off x="1955" y="566"/>
                <a:ext cx="1318" cy="190"/>
              </a:xfrm>
              <a:prstGeom prst="rect">
                <a:avLst/>
              </a:prstGeom>
              <a:noFill/>
              <a:ln w="12699">
                <a:noFill/>
                <a:miter lim="800000"/>
                <a:headEnd/>
                <a:tailEnd/>
              </a:ln>
            </p:spPr>
            <p:txBody>
              <a:bodyPr wrap="none" lIns="90488" tIns="44450" rIns="90488" bIns="44450">
                <a:spAutoFit/>
              </a:bodyPr>
              <a:lstStyle/>
              <a:p>
                <a:pPr algn="l" eaLnBrk="0" hangingPunct="0"/>
                <a:r>
                  <a:rPr lang="en-US" sz="1400" b="1">
                    <a:solidFill>
                      <a:srgbClr val="FFFF00"/>
                    </a:solidFill>
                    <a:latin typeface="Book Antiqua" pitchFamily="18" charset="0"/>
                  </a:rPr>
                  <a:t>NESSUNA  RISPOSTA</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p:cNvSpPr>
          <p:nvPr/>
        </p:nvSpPr>
        <p:spPr bwMode="auto">
          <a:xfrm>
            <a:off x="914400" y="347663"/>
            <a:ext cx="7772400" cy="944562"/>
          </a:xfrm>
          <a:prstGeom prst="rect">
            <a:avLst/>
          </a:prstGeom>
          <a:noFill/>
          <a:ln w="9525">
            <a:noFill/>
            <a:miter lim="800000"/>
            <a:headEnd/>
            <a:tailEnd/>
          </a:ln>
        </p:spPr>
        <p:txBody>
          <a:bodyPr anchor="ctr"/>
          <a:lstStyle/>
          <a:p>
            <a:r>
              <a:rPr lang="it-IT" sz="4000" b="1">
                <a:solidFill>
                  <a:srgbClr val="FFFF00"/>
                </a:solidFill>
              </a:rPr>
              <a:t>SPASTICITA’</a:t>
            </a:r>
          </a:p>
        </p:txBody>
      </p:sp>
      <p:sp>
        <p:nvSpPr>
          <p:cNvPr id="6147" name="Rectangle 3"/>
          <p:cNvSpPr>
            <a:spLocks noChangeArrowheads="1"/>
          </p:cNvSpPr>
          <p:nvPr/>
        </p:nvSpPr>
        <p:spPr bwMode="auto">
          <a:xfrm>
            <a:off x="457200" y="1600200"/>
            <a:ext cx="4572000" cy="4525963"/>
          </a:xfrm>
          <a:prstGeom prst="rect">
            <a:avLst/>
          </a:prstGeom>
          <a:noFill/>
          <a:ln w="9525">
            <a:noFill/>
            <a:miter lim="800000"/>
            <a:headEnd/>
            <a:tailEnd/>
          </a:ln>
        </p:spPr>
        <p:txBody>
          <a:bodyPr/>
          <a:lstStyle/>
          <a:p>
            <a:pPr marL="342900" indent="-342900" algn="l">
              <a:lnSpc>
                <a:spcPct val="90000"/>
              </a:lnSpc>
              <a:spcBef>
                <a:spcPct val="20000"/>
              </a:spcBef>
              <a:buClr>
                <a:schemeClr val="hlink"/>
              </a:buClr>
              <a:buSzPct val="65000"/>
              <a:buFont typeface="Wingdings" pitchFamily="2" charset="2"/>
              <a:buNone/>
            </a:pPr>
            <a:r>
              <a:rPr lang="it-IT" sz="2400" b="1">
                <a:solidFill>
                  <a:srgbClr val="FFFF00"/>
                </a:solidFill>
                <a:latin typeface="Times-Roman" charset="0"/>
              </a:rPr>
              <a:t>CAUSE:</a:t>
            </a:r>
          </a:p>
          <a:p>
            <a:pPr marL="342900" indent="-342900" algn="l">
              <a:lnSpc>
                <a:spcPct val="90000"/>
              </a:lnSpc>
              <a:spcBef>
                <a:spcPct val="20000"/>
              </a:spcBef>
              <a:buClr>
                <a:schemeClr val="hlink"/>
              </a:buClr>
              <a:buSzPct val="65000"/>
              <a:buFont typeface="Wingdings" pitchFamily="2" charset="2"/>
              <a:buChar char="n"/>
            </a:pPr>
            <a:endParaRPr lang="it-IT" sz="1200" b="1">
              <a:solidFill>
                <a:srgbClr val="FFFF00"/>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Vascolari (Ictus)</a:t>
            </a:r>
          </a:p>
          <a:p>
            <a:pPr marL="342900" indent="-342900" algn="l">
              <a:lnSpc>
                <a:spcPct val="90000"/>
              </a:lnSpc>
              <a:spcBef>
                <a:spcPct val="20000"/>
              </a:spcBef>
              <a:buClr>
                <a:schemeClr val="hlink"/>
              </a:buClr>
              <a:buSzPct val="65000"/>
              <a:buFont typeface="Wingdings" pitchFamily="2" charset="2"/>
              <a:buChar char="n"/>
            </a:pPr>
            <a:endParaRPr lang="it-IT" sz="1000" b="1">
              <a:solidFill>
                <a:schemeClr val="hlink"/>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Anossia</a:t>
            </a:r>
          </a:p>
          <a:p>
            <a:pPr marL="342900" indent="-342900" algn="l">
              <a:lnSpc>
                <a:spcPct val="90000"/>
              </a:lnSpc>
              <a:spcBef>
                <a:spcPct val="20000"/>
              </a:spcBef>
              <a:buClr>
                <a:schemeClr val="hlink"/>
              </a:buClr>
              <a:buSzPct val="65000"/>
              <a:buFont typeface="Wingdings" pitchFamily="2" charset="2"/>
              <a:buChar char="n"/>
            </a:pPr>
            <a:endParaRPr lang="it-IT" sz="1000" b="1">
              <a:solidFill>
                <a:schemeClr val="hlink"/>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Paralisi Cerebrale Infantile</a:t>
            </a:r>
          </a:p>
          <a:p>
            <a:pPr marL="342900" indent="-342900" algn="l">
              <a:lnSpc>
                <a:spcPct val="90000"/>
              </a:lnSpc>
              <a:spcBef>
                <a:spcPct val="20000"/>
              </a:spcBef>
              <a:buClr>
                <a:schemeClr val="hlink"/>
              </a:buClr>
              <a:buSzPct val="65000"/>
              <a:buFont typeface="Wingdings" pitchFamily="2" charset="2"/>
              <a:buChar char="n"/>
            </a:pPr>
            <a:endParaRPr lang="it-IT" sz="1000" b="1">
              <a:solidFill>
                <a:schemeClr val="hlink"/>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Malattie Demielinizzanti (SM)</a:t>
            </a:r>
          </a:p>
          <a:p>
            <a:pPr marL="342900" indent="-342900" algn="l">
              <a:lnSpc>
                <a:spcPct val="90000"/>
              </a:lnSpc>
              <a:spcBef>
                <a:spcPct val="20000"/>
              </a:spcBef>
              <a:buClr>
                <a:schemeClr val="hlink"/>
              </a:buClr>
              <a:buSzPct val="65000"/>
              <a:buFont typeface="Wingdings" pitchFamily="2" charset="2"/>
              <a:buChar char="n"/>
            </a:pPr>
            <a:endParaRPr lang="it-IT" sz="1000" b="1">
              <a:solidFill>
                <a:schemeClr val="hlink"/>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Lesioni traumatiche (encefalo, midollo spinale) </a:t>
            </a:r>
          </a:p>
          <a:p>
            <a:pPr marL="342900" indent="-342900" algn="l">
              <a:lnSpc>
                <a:spcPct val="90000"/>
              </a:lnSpc>
              <a:spcBef>
                <a:spcPct val="20000"/>
              </a:spcBef>
              <a:buClr>
                <a:schemeClr val="hlink"/>
              </a:buClr>
              <a:buSzPct val="65000"/>
              <a:buFont typeface="Wingdings" pitchFamily="2" charset="2"/>
              <a:buChar char="n"/>
            </a:pPr>
            <a:endParaRPr lang="it-IT" sz="1000" b="1">
              <a:solidFill>
                <a:schemeClr val="hlink"/>
              </a:solidFill>
              <a:latin typeface="Times-Roman" charset="0"/>
            </a:endParaRPr>
          </a:p>
          <a:p>
            <a:pPr marL="342900" indent="-342900" algn="l">
              <a:lnSpc>
                <a:spcPct val="90000"/>
              </a:lnSpc>
              <a:spcBef>
                <a:spcPct val="20000"/>
              </a:spcBef>
              <a:buClr>
                <a:schemeClr val="hlink"/>
              </a:buClr>
              <a:buSzPct val="65000"/>
              <a:buFont typeface="Wingdings" pitchFamily="2" charset="2"/>
              <a:buChar char="n"/>
            </a:pPr>
            <a:r>
              <a:rPr lang="it-IT" sz="2000" b="1">
                <a:solidFill>
                  <a:schemeClr val="hlink"/>
                </a:solidFill>
                <a:latin typeface="Times-Roman" charset="0"/>
              </a:rPr>
              <a:t>Processi degenerativi  (SLA) (paraparesi spastica ereditaria)</a:t>
            </a:r>
          </a:p>
        </p:txBody>
      </p:sp>
      <p:sp>
        <p:nvSpPr>
          <p:cNvPr id="171012" name="Rectangle 4"/>
          <p:cNvSpPr>
            <a:spLocks noChangeArrowheads="1"/>
          </p:cNvSpPr>
          <p:nvPr/>
        </p:nvSpPr>
        <p:spPr bwMode="auto">
          <a:xfrm>
            <a:off x="5334000" y="1981200"/>
            <a:ext cx="3276600" cy="4116388"/>
          </a:xfrm>
          <a:prstGeom prst="rect">
            <a:avLst/>
          </a:prstGeom>
          <a:noFill/>
          <a:ln w="9525">
            <a:noFill/>
            <a:miter lim="800000"/>
            <a:headEnd/>
            <a:tailEnd/>
          </a:ln>
          <a:effectLst/>
        </p:spPr>
        <p:txBody>
          <a:bodyPr/>
          <a:lstStyle/>
          <a:p>
            <a:pPr marL="342900" indent="-342900" algn="l">
              <a:lnSpc>
                <a:spcPct val="90000"/>
              </a:lnSpc>
              <a:spcBef>
                <a:spcPct val="20000"/>
              </a:spcBef>
              <a:buClr>
                <a:schemeClr val="tx1"/>
              </a:buClr>
              <a:buSzPct val="65000"/>
              <a:buFont typeface="Wingdings" pitchFamily="2" charset="2"/>
              <a:buNone/>
              <a:defRPr/>
            </a:pPr>
            <a:r>
              <a:rPr lang="it-IT" sz="2400" b="1">
                <a:solidFill>
                  <a:srgbClr val="FFFF00"/>
                </a:solidFill>
              </a:rPr>
              <a:t>SEDE DI LESIONE:</a:t>
            </a:r>
          </a:p>
          <a:p>
            <a:pPr marL="342900" indent="-342900" algn="l">
              <a:lnSpc>
                <a:spcPct val="90000"/>
              </a:lnSpc>
              <a:spcBef>
                <a:spcPct val="20000"/>
              </a:spcBef>
              <a:buClr>
                <a:schemeClr val="tx1"/>
              </a:buClr>
              <a:buSzPct val="65000"/>
              <a:buFont typeface="Wingdings" pitchFamily="2" charset="2"/>
              <a:buChar char="Ø"/>
              <a:defRPr/>
            </a:pPr>
            <a:endParaRPr lang="it-IT" sz="2400" b="1">
              <a:solidFill>
                <a:srgbClr val="FFFF00"/>
              </a:solidFill>
            </a:endParaRPr>
          </a:p>
          <a:p>
            <a:pPr marL="342900" indent="-342900" algn="l">
              <a:lnSpc>
                <a:spcPct val="90000"/>
              </a:lnSpc>
              <a:spcBef>
                <a:spcPct val="20000"/>
              </a:spcBef>
              <a:buClr>
                <a:schemeClr val="tx1"/>
              </a:buClr>
              <a:buSzPct val="65000"/>
              <a:buFont typeface="Wingdings" pitchFamily="2" charset="2"/>
              <a:buChar char="Ø"/>
              <a:defRPr/>
            </a:pPr>
            <a:r>
              <a:rPr lang="it-IT" sz="2000" b="1">
                <a:solidFill>
                  <a:srgbClr val="FFFF00"/>
                </a:solidFill>
              </a:rPr>
              <a:t> </a:t>
            </a:r>
            <a:r>
              <a:rPr lang="it-IT" sz="2000" b="1"/>
              <a:t>Corticale</a:t>
            </a:r>
          </a:p>
          <a:p>
            <a:pPr marL="342900" indent="-342900" algn="l">
              <a:lnSpc>
                <a:spcPct val="90000"/>
              </a:lnSpc>
              <a:spcBef>
                <a:spcPct val="20000"/>
              </a:spcBef>
              <a:buClr>
                <a:schemeClr val="tx1"/>
              </a:buClr>
              <a:buSzPct val="65000"/>
              <a:buFont typeface="Wingdings" pitchFamily="2" charset="2"/>
              <a:buChar char="Ø"/>
              <a:defRPr/>
            </a:pPr>
            <a:endParaRPr lang="it-IT" sz="2000" b="1"/>
          </a:p>
          <a:p>
            <a:pPr marL="342900" indent="-342900" algn="l">
              <a:lnSpc>
                <a:spcPct val="90000"/>
              </a:lnSpc>
              <a:spcBef>
                <a:spcPct val="20000"/>
              </a:spcBef>
              <a:buClr>
                <a:schemeClr val="tx1"/>
              </a:buClr>
              <a:buSzPct val="65000"/>
              <a:buFont typeface="Wingdings" pitchFamily="2" charset="2"/>
              <a:buChar char="Ø"/>
              <a:defRPr/>
            </a:pPr>
            <a:r>
              <a:rPr lang="it-IT" sz="2000" b="1">
                <a:solidFill>
                  <a:srgbClr val="FFFF00"/>
                </a:solidFill>
                <a:effectLst>
                  <a:outerShdw blurRad="38100" dist="38100" dir="2700000" algn="tl">
                    <a:srgbClr val="000000"/>
                  </a:outerShdw>
                </a:effectLst>
              </a:rPr>
              <a:t> </a:t>
            </a:r>
            <a:r>
              <a:rPr lang="it-IT" sz="2000" b="1"/>
              <a:t>Sotto-corticale</a:t>
            </a:r>
          </a:p>
          <a:p>
            <a:pPr marL="342900" indent="-342900" algn="l">
              <a:lnSpc>
                <a:spcPct val="90000"/>
              </a:lnSpc>
              <a:spcBef>
                <a:spcPct val="20000"/>
              </a:spcBef>
              <a:buClr>
                <a:schemeClr val="tx1"/>
              </a:buClr>
              <a:buSzPct val="65000"/>
              <a:buFont typeface="Wingdings" pitchFamily="2" charset="2"/>
              <a:buChar char="Ø"/>
              <a:defRPr/>
            </a:pPr>
            <a:endParaRPr lang="it-IT" sz="2000" b="1"/>
          </a:p>
          <a:p>
            <a:pPr marL="342900" indent="-342900" algn="l">
              <a:lnSpc>
                <a:spcPct val="90000"/>
              </a:lnSpc>
              <a:spcBef>
                <a:spcPct val="20000"/>
              </a:spcBef>
              <a:buClr>
                <a:schemeClr val="tx1"/>
              </a:buClr>
              <a:buSzPct val="65000"/>
              <a:buFont typeface="Wingdings" pitchFamily="2" charset="2"/>
              <a:buChar char="Ø"/>
              <a:defRPr/>
            </a:pPr>
            <a:r>
              <a:rPr lang="it-IT" sz="2000" b="1">
                <a:solidFill>
                  <a:srgbClr val="FFFF00"/>
                </a:solidFill>
                <a:effectLst>
                  <a:outerShdw blurRad="38100" dist="38100" dir="2700000" algn="tl">
                    <a:srgbClr val="000000"/>
                  </a:outerShdw>
                </a:effectLst>
              </a:rPr>
              <a:t> </a:t>
            </a:r>
            <a:r>
              <a:rPr lang="it-IT" sz="2000" b="1">
                <a:effectLst>
                  <a:outerShdw blurRad="38100" dist="38100" dir="2700000" algn="tl">
                    <a:srgbClr val="000000"/>
                  </a:outerShdw>
                </a:effectLst>
              </a:rPr>
              <a:t>Tronco-encefalica</a:t>
            </a:r>
          </a:p>
          <a:p>
            <a:pPr marL="342900" indent="-342900" algn="l">
              <a:lnSpc>
                <a:spcPct val="90000"/>
              </a:lnSpc>
              <a:spcBef>
                <a:spcPct val="20000"/>
              </a:spcBef>
              <a:buClr>
                <a:schemeClr val="tx1"/>
              </a:buClr>
              <a:buSzPct val="65000"/>
              <a:buFont typeface="Wingdings" pitchFamily="2" charset="2"/>
              <a:buChar char="Ø"/>
              <a:defRPr/>
            </a:pPr>
            <a:endParaRPr lang="it-IT" sz="2000" b="1">
              <a:effectLst>
                <a:outerShdw blurRad="38100" dist="38100" dir="2700000" algn="tl">
                  <a:srgbClr val="000000"/>
                </a:outerShdw>
              </a:effectLst>
            </a:endParaRPr>
          </a:p>
          <a:p>
            <a:pPr marL="342900" indent="-342900" algn="l">
              <a:lnSpc>
                <a:spcPct val="90000"/>
              </a:lnSpc>
              <a:spcBef>
                <a:spcPct val="20000"/>
              </a:spcBef>
              <a:buClr>
                <a:schemeClr val="tx1"/>
              </a:buClr>
              <a:buSzPct val="65000"/>
              <a:buFont typeface="Wingdings" pitchFamily="2" charset="2"/>
              <a:buChar char="Ø"/>
              <a:defRPr/>
            </a:pPr>
            <a:r>
              <a:rPr lang="it-IT" sz="2000" b="1">
                <a:solidFill>
                  <a:srgbClr val="FFFF00"/>
                </a:solidFill>
                <a:effectLst>
                  <a:outerShdw blurRad="38100" dist="38100" dir="2700000" algn="tl">
                    <a:srgbClr val="000000"/>
                  </a:outerShdw>
                </a:effectLst>
              </a:rPr>
              <a:t> </a:t>
            </a:r>
            <a:r>
              <a:rPr lang="it-IT" sz="2000" b="1">
                <a:effectLst>
                  <a:outerShdw blurRad="38100" dist="38100" dir="2700000" algn="tl">
                    <a:srgbClr val="000000"/>
                  </a:outerShdw>
                </a:effectLst>
              </a:rPr>
              <a:t>Midollare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512763" y="333375"/>
            <a:ext cx="8081962" cy="1370013"/>
          </a:xfrm>
          <a:prstGeom prst="rect">
            <a:avLst/>
          </a:prstGeom>
          <a:noFill/>
          <a:ln w="12699">
            <a:noFill/>
            <a:miter lim="800000"/>
            <a:headEnd/>
            <a:tailEnd/>
          </a:ln>
        </p:spPr>
        <p:txBody>
          <a:bodyPr lIns="90488" tIns="44450" rIns="90488" bIns="44450">
            <a:spAutoFit/>
          </a:bodyPr>
          <a:lstStyle/>
          <a:p>
            <a:pPr eaLnBrk="0" hangingPunct="0"/>
            <a:r>
              <a:rPr lang="en-US" sz="2800" b="1">
                <a:solidFill>
                  <a:srgbClr val="FFFF00"/>
                </a:solidFill>
              </a:rPr>
              <a:t>Criteri di valutazione dopo la somministrazione del bolo-test </a:t>
            </a:r>
          </a:p>
          <a:p>
            <a:pPr eaLnBrk="0" hangingPunct="0"/>
            <a:endParaRPr lang="en-US" sz="2800" b="1">
              <a:solidFill>
                <a:srgbClr val="FFFF00"/>
              </a:solidFill>
            </a:endParaRPr>
          </a:p>
        </p:txBody>
      </p:sp>
      <p:sp>
        <p:nvSpPr>
          <p:cNvPr id="235525" name="Rectangle 5"/>
          <p:cNvSpPr>
            <a:spLocks noChangeArrowheads="1"/>
          </p:cNvSpPr>
          <p:nvPr/>
        </p:nvSpPr>
        <p:spPr bwMode="auto">
          <a:xfrm>
            <a:off x="1187450" y="2133600"/>
            <a:ext cx="2533650" cy="2016125"/>
          </a:xfrm>
          <a:prstGeom prst="rect">
            <a:avLst/>
          </a:prstGeom>
          <a:noFill/>
          <a:ln w="57150">
            <a:solidFill>
              <a:schemeClr val="hlink"/>
            </a:solidFill>
            <a:miter lim="800000"/>
            <a:headEnd/>
            <a:tailEnd/>
          </a:ln>
          <a:effectLst/>
        </p:spPr>
        <p:txBody>
          <a:bodyPr wrap="none" lIns="90488" tIns="44450" rIns="90488" bIns="44450" anchor="ctr"/>
          <a:lstStyle/>
          <a:p>
            <a:pPr eaLnBrk="0" hangingPunct="0">
              <a:defRPr/>
            </a:pPr>
            <a:r>
              <a:rPr lang="en-US" sz="2800" b="1">
                <a:solidFill>
                  <a:srgbClr val="00FF00"/>
                </a:solidFill>
                <a:effectLst>
                  <a:outerShdw blurRad="38100" dist="38100" dir="2700000" algn="tl">
                    <a:srgbClr val="000000"/>
                  </a:outerShdw>
                </a:effectLst>
                <a:latin typeface="Book Antiqua" pitchFamily="18" charset="0"/>
              </a:rPr>
              <a:t> </a:t>
            </a:r>
            <a:r>
              <a:rPr lang="en-US" sz="2800" b="1">
                <a:solidFill>
                  <a:schemeClr val="hlink"/>
                </a:solidFill>
                <a:effectLst>
                  <a:outerShdw blurRad="38100" dist="38100" dir="2700000" algn="tl">
                    <a:srgbClr val="000000"/>
                  </a:outerShdw>
                </a:effectLst>
                <a:latin typeface="Book Antiqua" pitchFamily="18" charset="0"/>
              </a:rPr>
              <a:t>Diminuzione </a:t>
            </a:r>
          </a:p>
          <a:p>
            <a:pPr eaLnBrk="0" hangingPunct="0">
              <a:defRPr/>
            </a:pPr>
            <a:r>
              <a:rPr lang="en-US" sz="2800" b="1">
                <a:solidFill>
                  <a:schemeClr val="hlink"/>
                </a:solidFill>
                <a:effectLst>
                  <a:outerShdw blurRad="38100" dist="38100" dir="2700000" algn="tl">
                    <a:srgbClr val="000000"/>
                  </a:outerShdw>
                </a:effectLst>
                <a:latin typeface="Book Antiqua" pitchFamily="18" charset="0"/>
              </a:rPr>
              <a:t>della ipertonia</a:t>
            </a:r>
          </a:p>
          <a:p>
            <a:pPr eaLnBrk="0" hangingPunct="0">
              <a:defRPr/>
            </a:pPr>
            <a:r>
              <a:rPr lang="en-US" sz="2800" b="1">
                <a:solidFill>
                  <a:schemeClr val="hlink"/>
                </a:solidFill>
                <a:effectLst>
                  <a:outerShdw blurRad="38100" dist="38100" dir="2700000" algn="tl">
                    <a:srgbClr val="000000"/>
                  </a:outerShdw>
                </a:effectLst>
                <a:latin typeface="Book Antiqua" pitchFamily="18" charset="0"/>
              </a:rPr>
              <a:t>piramidale</a:t>
            </a:r>
          </a:p>
        </p:txBody>
      </p:sp>
      <p:sp>
        <p:nvSpPr>
          <p:cNvPr id="52228" name="Rectangle 6"/>
          <p:cNvSpPr>
            <a:spLocks noChangeArrowheads="1"/>
          </p:cNvSpPr>
          <p:nvPr/>
        </p:nvSpPr>
        <p:spPr bwMode="auto">
          <a:xfrm>
            <a:off x="5364163" y="2133600"/>
            <a:ext cx="2532062" cy="2016125"/>
          </a:xfrm>
          <a:prstGeom prst="rect">
            <a:avLst/>
          </a:prstGeom>
          <a:noFill/>
          <a:ln w="57150">
            <a:solidFill>
              <a:schemeClr val="hlink"/>
            </a:solidFill>
            <a:miter lim="800000"/>
            <a:headEnd/>
            <a:tailEnd/>
          </a:ln>
        </p:spPr>
        <p:txBody>
          <a:bodyPr wrap="none" anchor="ctr"/>
          <a:lstStyle/>
          <a:p>
            <a:endParaRPr lang="it-IT"/>
          </a:p>
        </p:txBody>
      </p:sp>
      <p:sp>
        <p:nvSpPr>
          <p:cNvPr id="235527" name="Rectangle 7"/>
          <p:cNvSpPr>
            <a:spLocks noChangeArrowheads="1"/>
          </p:cNvSpPr>
          <p:nvPr/>
        </p:nvSpPr>
        <p:spPr bwMode="auto">
          <a:xfrm>
            <a:off x="5473700" y="2420938"/>
            <a:ext cx="2357438" cy="1370012"/>
          </a:xfrm>
          <a:prstGeom prst="rect">
            <a:avLst/>
          </a:prstGeom>
          <a:noFill/>
          <a:ln w="12699">
            <a:noFill/>
            <a:miter lim="800000"/>
            <a:headEnd/>
            <a:tailEnd/>
          </a:ln>
          <a:effectLst/>
        </p:spPr>
        <p:txBody>
          <a:bodyPr lIns="90488" tIns="44450" rIns="90488" bIns="44450">
            <a:spAutoFit/>
          </a:bodyPr>
          <a:lstStyle/>
          <a:p>
            <a:pPr eaLnBrk="0" hangingPunct="0">
              <a:defRPr/>
            </a:pPr>
            <a:r>
              <a:rPr lang="en-US" sz="2800" b="1">
                <a:solidFill>
                  <a:schemeClr val="hlink"/>
                </a:solidFill>
                <a:effectLst>
                  <a:outerShdw blurRad="38100" dist="38100" dir="2700000" algn="tl">
                    <a:srgbClr val="000000"/>
                  </a:outerShdw>
                </a:effectLst>
                <a:latin typeface="Book Antiqua" pitchFamily="18" charset="0"/>
              </a:rPr>
              <a:t>Diminuzione</a:t>
            </a:r>
          </a:p>
          <a:p>
            <a:pPr eaLnBrk="0" hangingPunct="0">
              <a:defRPr/>
            </a:pPr>
            <a:r>
              <a:rPr lang="en-US" sz="2800" b="1">
                <a:solidFill>
                  <a:schemeClr val="hlink"/>
                </a:solidFill>
                <a:effectLst>
                  <a:outerShdw blurRad="38100" dist="38100" dir="2700000" algn="tl">
                    <a:srgbClr val="000000"/>
                  </a:outerShdw>
                </a:effectLst>
                <a:latin typeface="Book Antiqua" pitchFamily="18" charset="0"/>
              </a:rPr>
              <a:t>del dolore [spasmi]</a:t>
            </a:r>
          </a:p>
        </p:txBody>
      </p:sp>
      <p:sp>
        <p:nvSpPr>
          <p:cNvPr id="235528" name="Rectangle 8"/>
          <p:cNvSpPr>
            <a:spLocks noChangeArrowheads="1"/>
          </p:cNvSpPr>
          <p:nvPr/>
        </p:nvSpPr>
        <p:spPr bwMode="auto">
          <a:xfrm>
            <a:off x="2268538" y="4652963"/>
            <a:ext cx="4321175" cy="1871662"/>
          </a:xfrm>
          <a:prstGeom prst="rect">
            <a:avLst/>
          </a:prstGeom>
          <a:noFill/>
          <a:ln w="57150">
            <a:solidFill>
              <a:schemeClr val="tx2"/>
            </a:solidFill>
            <a:miter lim="800000"/>
            <a:headEnd/>
            <a:tailEnd/>
          </a:ln>
          <a:effectLst/>
        </p:spPr>
        <p:txBody>
          <a:bodyPr wrap="none" lIns="90488" tIns="44450" rIns="90488" bIns="44450" anchor="ctr"/>
          <a:lstStyle/>
          <a:p>
            <a:pPr eaLnBrk="0" hangingPunct="0">
              <a:defRPr/>
            </a:pPr>
            <a:r>
              <a:rPr lang="en-US" sz="2800" b="1">
                <a:solidFill>
                  <a:srgbClr val="FFFF00"/>
                </a:solidFill>
                <a:effectLst>
                  <a:outerShdw blurRad="38100" dist="38100" dir="2700000" algn="tl">
                    <a:srgbClr val="000000"/>
                  </a:outerShdw>
                </a:effectLst>
                <a:latin typeface="Book Antiqua" pitchFamily="18" charset="0"/>
              </a:rPr>
              <a:t> All’interno</a:t>
            </a:r>
          </a:p>
          <a:p>
            <a:pPr eaLnBrk="0" hangingPunct="0">
              <a:defRPr/>
            </a:pPr>
            <a:r>
              <a:rPr lang="en-US" sz="2800" b="1">
                <a:solidFill>
                  <a:srgbClr val="FFFF00"/>
                </a:solidFill>
                <a:effectLst>
                  <a:outerShdw blurRad="38100" dist="38100" dir="2700000" algn="tl">
                    <a:srgbClr val="000000"/>
                  </a:outerShdw>
                </a:effectLst>
                <a:latin typeface="Book Antiqua" pitchFamily="18" charset="0"/>
              </a:rPr>
              <a:t> di un progetto </a:t>
            </a:r>
          </a:p>
          <a:p>
            <a:pPr eaLnBrk="0" hangingPunct="0">
              <a:defRPr/>
            </a:pPr>
            <a:r>
              <a:rPr lang="en-US" sz="2800" b="1">
                <a:solidFill>
                  <a:srgbClr val="FFFF00"/>
                </a:solidFill>
                <a:effectLst>
                  <a:outerShdw blurRad="38100" dist="38100" dir="2700000" algn="tl">
                    <a:srgbClr val="000000"/>
                  </a:outerShdw>
                </a:effectLst>
                <a:latin typeface="Book Antiqua" pitchFamily="18" charset="0"/>
              </a:rPr>
              <a:t>riabilitativo del paziente</a:t>
            </a:r>
          </a:p>
        </p:txBody>
      </p:sp>
      <p:sp>
        <p:nvSpPr>
          <p:cNvPr id="52231" name="Line 9"/>
          <p:cNvSpPr>
            <a:spLocks noChangeShapeType="1"/>
          </p:cNvSpPr>
          <p:nvPr/>
        </p:nvSpPr>
        <p:spPr bwMode="auto">
          <a:xfrm>
            <a:off x="1187450" y="4149725"/>
            <a:ext cx="0" cy="1439863"/>
          </a:xfrm>
          <a:prstGeom prst="line">
            <a:avLst/>
          </a:prstGeom>
          <a:noFill/>
          <a:ln w="38100">
            <a:solidFill>
              <a:schemeClr val="tx1"/>
            </a:solidFill>
            <a:round/>
            <a:headEnd/>
            <a:tailEnd/>
          </a:ln>
        </p:spPr>
        <p:txBody>
          <a:bodyPr wrap="none" anchor="ctr"/>
          <a:lstStyle/>
          <a:p>
            <a:endParaRPr lang="it-IT"/>
          </a:p>
        </p:txBody>
      </p:sp>
      <p:sp>
        <p:nvSpPr>
          <p:cNvPr id="52232" name="Line 10"/>
          <p:cNvSpPr>
            <a:spLocks noChangeShapeType="1"/>
          </p:cNvSpPr>
          <p:nvPr/>
        </p:nvSpPr>
        <p:spPr bwMode="auto">
          <a:xfrm>
            <a:off x="1187450" y="5589588"/>
            <a:ext cx="1008063" cy="0"/>
          </a:xfrm>
          <a:prstGeom prst="line">
            <a:avLst/>
          </a:prstGeom>
          <a:noFill/>
          <a:ln w="38100">
            <a:solidFill>
              <a:schemeClr val="tx1"/>
            </a:solidFill>
            <a:round/>
            <a:headEnd/>
            <a:tailEnd type="triangle" w="med" len="med"/>
          </a:ln>
        </p:spPr>
        <p:txBody>
          <a:bodyPr wrap="none" anchor="ctr"/>
          <a:lstStyle/>
          <a:p>
            <a:endParaRPr lang="it-IT"/>
          </a:p>
        </p:txBody>
      </p:sp>
      <p:sp>
        <p:nvSpPr>
          <p:cNvPr id="52233" name="Line 11"/>
          <p:cNvSpPr>
            <a:spLocks noChangeShapeType="1"/>
          </p:cNvSpPr>
          <p:nvPr/>
        </p:nvSpPr>
        <p:spPr bwMode="auto">
          <a:xfrm>
            <a:off x="7885113" y="4149725"/>
            <a:ext cx="0" cy="1511300"/>
          </a:xfrm>
          <a:prstGeom prst="line">
            <a:avLst/>
          </a:prstGeom>
          <a:noFill/>
          <a:ln w="38100">
            <a:solidFill>
              <a:schemeClr val="tx1"/>
            </a:solidFill>
            <a:round/>
            <a:headEnd/>
            <a:tailEnd/>
          </a:ln>
        </p:spPr>
        <p:txBody>
          <a:bodyPr wrap="none" anchor="ctr"/>
          <a:lstStyle/>
          <a:p>
            <a:endParaRPr lang="it-IT"/>
          </a:p>
        </p:txBody>
      </p:sp>
      <p:sp>
        <p:nvSpPr>
          <p:cNvPr id="52234" name="Line 12"/>
          <p:cNvSpPr>
            <a:spLocks noChangeShapeType="1"/>
          </p:cNvSpPr>
          <p:nvPr/>
        </p:nvSpPr>
        <p:spPr bwMode="auto">
          <a:xfrm flipH="1">
            <a:off x="6659563" y="5661025"/>
            <a:ext cx="1225550" cy="0"/>
          </a:xfrm>
          <a:prstGeom prst="line">
            <a:avLst/>
          </a:prstGeom>
          <a:noFill/>
          <a:ln w="38100">
            <a:solidFill>
              <a:schemeClr val="tx1"/>
            </a:solidFill>
            <a:round/>
            <a:headEnd/>
            <a:tailEnd type="triangle" w="med" len="med"/>
          </a:ln>
        </p:spPr>
        <p:txBody>
          <a:bodyPr wrap="none" anchor="ct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it-IT"/>
          </a:p>
        </p:txBody>
      </p:sp>
      <p:sp>
        <p:nvSpPr>
          <p:cNvPr id="5325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it-IT"/>
          </a:p>
        </p:txBody>
      </p:sp>
      <p:sp>
        <p:nvSpPr>
          <p:cNvPr id="53252" name="Rectangle 6"/>
          <p:cNvSpPr>
            <a:spLocks noChangeArrowheads="1"/>
          </p:cNvSpPr>
          <p:nvPr/>
        </p:nvSpPr>
        <p:spPr bwMode="auto">
          <a:xfrm>
            <a:off x="685800" y="228600"/>
            <a:ext cx="7772400" cy="1143000"/>
          </a:xfrm>
          <a:prstGeom prst="rect">
            <a:avLst/>
          </a:prstGeom>
          <a:noFill/>
          <a:ln w="12700">
            <a:noFill/>
            <a:miter lim="800000"/>
            <a:headEnd/>
            <a:tailEnd/>
          </a:ln>
        </p:spPr>
        <p:txBody>
          <a:bodyPr lIns="90488" tIns="44450" rIns="90488" bIns="44450"/>
          <a:lstStyle/>
          <a:p>
            <a:r>
              <a:rPr lang="it-IT" sz="3600" b="1">
                <a:solidFill>
                  <a:srgbClr val="FFFF00"/>
                </a:solidFill>
              </a:rPr>
              <a:t>Rischi potenziali della terapia intratecale</a:t>
            </a:r>
          </a:p>
        </p:txBody>
      </p:sp>
      <p:sp>
        <p:nvSpPr>
          <p:cNvPr id="53253" name="Rectangle 7"/>
          <p:cNvSpPr>
            <a:spLocks noChangeArrowheads="1"/>
          </p:cNvSpPr>
          <p:nvPr/>
        </p:nvSpPr>
        <p:spPr bwMode="auto">
          <a:xfrm>
            <a:off x="685800" y="2362200"/>
            <a:ext cx="7772400" cy="3727450"/>
          </a:xfrm>
          <a:prstGeom prst="rect">
            <a:avLst/>
          </a:prstGeom>
          <a:noFill/>
          <a:ln w="12700">
            <a:noFill/>
            <a:miter lim="800000"/>
            <a:headEnd/>
            <a:tailEnd/>
          </a:ln>
        </p:spPr>
        <p:txBody>
          <a:bodyPr lIns="90488" tIns="44450" rIns="90488" bIns="44450"/>
          <a:lstStyle/>
          <a:p>
            <a:pPr marL="342900" indent="-342900" algn="l">
              <a:spcBef>
                <a:spcPct val="20000"/>
              </a:spcBef>
              <a:buClr>
                <a:schemeClr val="hlink"/>
              </a:buClr>
              <a:buSzPct val="65000"/>
              <a:buFont typeface="Wingdings" pitchFamily="2" charset="2"/>
              <a:buChar char="n"/>
            </a:pPr>
            <a:r>
              <a:rPr lang="it-IT" sz="3200" b="1"/>
              <a:t>Effetti collaterali specifici del farmaco</a:t>
            </a:r>
          </a:p>
          <a:p>
            <a:pPr marL="342900" indent="-342900" algn="l">
              <a:spcBef>
                <a:spcPct val="20000"/>
              </a:spcBef>
              <a:buClr>
                <a:schemeClr val="hlink"/>
              </a:buClr>
              <a:buSzPct val="65000"/>
              <a:buFont typeface="Wingdings" pitchFamily="2" charset="2"/>
              <a:buChar char="n"/>
            </a:pPr>
            <a:r>
              <a:rPr lang="it-IT" sz="3200" b="1"/>
              <a:t>Complicanze legate al sistema catetere od al dispositivo [pompa]</a:t>
            </a:r>
          </a:p>
          <a:p>
            <a:pPr marL="342900" indent="-342900" algn="l">
              <a:spcBef>
                <a:spcPct val="20000"/>
              </a:spcBef>
              <a:buClr>
                <a:schemeClr val="hlink"/>
              </a:buClr>
              <a:buSzPct val="65000"/>
              <a:buFont typeface="Wingdings" pitchFamily="2" charset="2"/>
              <a:buChar char="n"/>
            </a:pPr>
            <a:r>
              <a:rPr lang="it-IT" sz="3200" b="1"/>
              <a:t>Errori di titolazione</a:t>
            </a:r>
          </a:p>
          <a:p>
            <a:pPr marL="342900" indent="-342900" algn="l">
              <a:spcBef>
                <a:spcPct val="20000"/>
              </a:spcBef>
              <a:buClr>
                <a:schemeClr val="hlink"/>
              </a:buClr>
              <a:buSzPct val="65000"/>
              <a:buFont typeface="Wingdings" pitchFamily="2" charset="2"/>
              <a:buNone/>
            </a:pPr>
            <a:r>
              <a:rPr lang="it-IT" sz="3200" b="1"/>
              <a:t>		</a:t>
            </a:r>
            <a:r>
              <a:rPr lang="it-IT" sz="3200" b="1">
                <a:solidFill>
                  <a:srgbClr val="FFFF00"/>
                </a:solidFill>
                <a:latin typeface="Times New Roman" pitchFamily="18" charset="0"/>
                <a:cs typeface="Times New Roman" pitchFamily="18" charset="0"/>
              </a:rPr>
              <a:t>■</a:t>
            </a:r>
            <a:r>
              <a:rPr lang="it-IT" sz="3200" b="1">
                <a:latin typeface="Times New Roman" pitchFamily="18" charset="0"/>
                <a:cs typeface="Times New Roman" pitchFamily="18" charset="0"/>
              </a:rPr>
              <a:t>   </a:t>
            </a:r>
            <a:r>
              <a:rPr lang="it-IT" sz="3200" b="1"/>
              <a:t>sovradosaggio</a:t>
            </a:r>
          </a:p>
          <a:p>
            <a:pPr marL="342900" indent="-342900" algn="l">
              <a:spcBef>
                <a:spcPct val="20000"/>
              </a:spcBef>
              <a:buClr>
                <a:schemeClr val="hlink"/>
              </a:buClr>
              <a:buSzPct val="65000"/>
              <a:buFont typeface="Wingdings" pitchFamily="2" charset="2"/>
              <a:buNone/>
            </a:pPr>
            <a:r>
              <a:rPr lang="it-IT" sz="3200" b="1"/>
              <a:t>		</a:t>
            </a:r>
            <a:r>
              <a:rPr lang="it-IT" sz="3200" b="1">
                <a:solidFill>
                  <a:srgbClr val="FFFF00"/>
                </a:solidFill>
                <a:latin typeface="Times New Roman" pitchFamily="18" charset="0"/>
                <a:cs typeface="Times New Roman" pitchFamily="18" charset="0"/>
              </a:rPr>
              <a:t>■</a:t>
            </a:r>
            <a:r>
              <a:rPr lang="it-IT" sz="3200" b="1">
                <a:latin typeface="Times New Roman" pitchFamily="18" charset="0"/>
                <a:cs typeface="Times New Roman" pitchFamily="18" charset="0"/>
              </a:rPr>
              <a:t>   </a:t>
            </a:r>
            <a:r>
              <a:rPr lang="it-IT" sz="3200" b="1"/>
              <a:t>ipodosaggio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1" name="Text Box 7"/>
          <p:cNvSpPr txBox="1">
            <a:spLocks noChangeArrowheads="1"/>
          </p:cNvSpPr>
          <p:nvPr/>
        </p:nvSpPr>
        <p:spPr bwMode="auto">
          <a:xfrm>
            <a:off x="90488" y="260350"/>
            <a:ext cx="8964612" cy="946150"/>
          </a:xfrm>
          <a:prstGeom prst="rect">
            <a:avLst/>
          </a:prstGeom>
          <a:noFill/>
          <a:ln w="9525">
            <a:noFill/>
            <a:miter lim="800000"/>
            <a:headEnd/>
            <a:tailEnd/>
          </a:ln>
        </p:spPr>
        <p:txBody>
          <a:bodyPr>
            <a:spAutoFit/>
          </a:bodyPr>
          <a:lstStyle/>
          <a:p>
            <a:r>
              <a:rPr lang="it-IT" sz="2800" b="1">
                <a:solidFill>
                  <a:srgbClr val="FFFF00"/>
                </a:solidFill>
                <a:latin typeface="Georgia" pitchFamily="18" charset="0"/>
              </a:rPr>
              <a:t>“Prevention of intrathecal drug delivery </a:t>
            </a:r>
          </a:p>
          <a:p>
            <a:r>
              <a:rPr lang="it-IT" sz="2800" b="1">
                <a:solidFill>
                  <a:srgbClr val="FFFF00"/>
                </a:solidFill>
                <a:latin typeface="Georgia" pitchFamily="18" charset="0"/>
              </a:rPr>
              <a:t>catheter-related complications”</a:t>
            </a:r>
            <a:endParaRPr lang="it-IT" sz="2800" b="1">
              <a:solidFill>
                <a:schemeClr val="bg1"/>
              </a:solidFill>
              <a:latin typeface="Georgia" pitchFamily="18" charset="0"/>
            </a:endParaRPr>
          </a:p>
        </p:txBody>
      </p:sp>
      <p:sp>
        <p:nvSpPr>
          <p:cNvPr id="236552" name="Text Box 8"/>
          <p:cNvSpPr txBox="1">
            <a:spLocks noChangeArrowheads="1"/>
          </p:cNvSpPr>
          <p:nvPr/>
        </p:nvSpPr>
        <p:spPr bwMode="auto">
          <a:xfrm>
            <a:off x="900113" y="1412875"/>
            <a:ext cx="7343775" cy="366713"/>
          </a:xfrm>
          <a:prstGeom prst="rect">
            <a:avLst/>
          </a:prstGeom>
          <a:noFill/>
          <a:ln w="9525">
            <a:noFill/>
            <a:miter lim="800000"/>
            <a:headEnd/>
            <a:tailEnd/>
          </a:ln>
        </p:spPr>
        <p:txBody>
          <a:bodyPr>
            <a:spAutoFit/>
          </a:bodyPr>
          <a:lstStyle/>
          <a:p>
            <a:r>
              <a:rPr lang="it-IT" b="1">
                <a:latin typeface="Georgia" pitchFamily="18" charset="0"/>
              </a:rPr>
              <a:t>Kennet A. Follet et al., Neuromodulation 2003 ;6 : 32-41</a:t>
            </a:r>
          </a:p>
        </p:txBody>
      </p:sp>
      <p:sp>
        <p:nvSpPr>
          <p:cNvPr id="236553" name="Text Box 9"/>
          <p:cNvSpPr txBox="1">
            <a:spLocks noChangeArrowheads="1"/>
          </p:cNvSpPr>
          <p:nvPr/>
        </p:nvSpPr>
        <p:spPr bwMode="auto">
          <a:xfrm>
            <a:off x="144463" y="1846263"/>
            <a:ext cx="8964612" cy="1006475"/>
          </a:xfrm>
          <a:prstGeom prst="rect">
            <a:avLst/>
          </a:prstGeom>
          <a:noFill/>
          <a:ln w="9525">
            <a:noFill/>
            <a:miter lim="800000"/>
            <a:headEnd/>
            <a:tailEnd/>
          </a:ln>
        </p:spPr>
        <p:txBody>
          <a:bodyPr>
            <a:spAutoFit/>
          </a:bodyPr>
          <a:lstStyle/>
          <a:p>
            <a:pPr algn="just"/>
            <a:r>
              <a:rPr lang="it-IT" sz="2000">
                <a:latin typeface="Georgia" pitchFamily="18" charset="0"/>
              </a:rPr>
              <a:t>L’analisi di tre trials clinici sul trattamento mediante sistemi impiantabili ha evidenziato che nel 20-25% dei casi si rileva una complicanza correlata al catetere:</a:t>
            </a:r>
          </a:p>
        </p:txBody>
      </p:sp>
      <p:sp>
        <p:nvSpPr>
          <p:cNvPr id="236554" name="Text Box 10"/>
          <p:cNvSpPr txBox="1">
            <a:spLocks noChangeArrowheads="1"/>
          </p:cNvSpPr>
          <p:nvPr/>
        </p:nvSpPr>
        <p:spPr bwMode="auto">
          <a:xfrm>
            <a:off x="2600325" y="2754313"/>
            <a:ext cx="2430463" cy="396875"/>
          </a:xfrm>
          <a:prstGeom prst="rect">
            <a:avLst/>
          </a:prstGeom>
          <a:noFill/>
          <a:ln w="9525">
            <a:noFill/>
            <a:miter lim="800000"/>
            <a:headEnd/>
            <a:tailEnd/>
          </a:ln>
        </p:spPr>
        <p:txBody>
          <a:bodyPr>
            <a:spAutoFit/>
          </a:bodyPr>
          <a:lstStyle/>
          <a:p>
            <a:r>
              <a:rPr lang="it-IT" sz="2000" b="1">
                <a:solidFill>
                  <a:srgbClr val="FFFF00"/>
                </a:solidFill>
                <a:latin typeface="Georgia" pitchFamily="18" charset="0"/>
              </a:rPr>
              <a:t>sposizionamento </a:t>
            </a:r>
          </a:p>
        </p:txBody>
      </p:sp>
      <p:sp>
        <p:nvSpPr>
          <p:cNvPr id="236555" name="Text Box 11"/>
          <p:cNvSpPr txBox="1">
            <a:spLocks noChangeArrowheads="1"/>
          </p:cNvSpPr>
          <p:nvPr/>
        </p:nvSpPr>
        <p:spPr bwMode="auto">
          <a:xfrm>
            <a:off x="5689600" y="2754313"/>
            <a:ext cx="898525" cy="406400"/>
          </a:xfrm>
          <a:prstGeom prst="rect">
            <a:avLst/>
          </a:prstGeom>
          <a:solidFill>
            <a:schemeClr val="accent1"/>
          </a:solidFill>
          <a:ln w="9525">
            <a:solidFill>
              <a:schemeClr val="tx1"/>
            </a:solidFill>
            <a:miter lim="800000"/>
            <a:headEnd/>
            <a:tailEnd/>
          </a:ln>
        </p:spPr>
        <p:txBody>
          <a:bodyPr>
            <a:spAutoFit/>
          </a:bodyPr>
          <a:lstStyle/>
          <a:p>
            <a:pPr algn="just"/>
            <a:r>
              <a:rPr lang="it-IT" sz="2000">
                <a:solidFill>
                  <a:srgbClr val="FF0000"/>
                </a:solidFill>
                <a:latin typeface="Georgia" pitchFamily="18" charset="0"/>
              </a:rPr>
              <a:t> </a:t>
            </a:r>
            <a:r>
              <a:rPr lang="it-IT" sz="2000">
                <a:latin typeface="Georgia" pitchFamily="18" charset="0"/>
              </a:rPr>
              <a:t>6,1 %</a:t>
            </a:r>
            <a:r>
              <a:rPr lang="it-IT" sz="2000">
                <a:solidFill>
                  <a:srgbClr val="FF0000"/>
                </a:solidFill>
                <a:latin typeface="Georgia" pitchFamily="18" charset="0"/>
              </a:rPr>
              <a:t> </a:t>
            </a:r>
          </a:p>
        </p:txBody>
      </p:sp>
      <p:sp>
        <p:nvSpPr>
          <p:cNvPr id="236556" name="Text Box 12"/>
          <p:cNvSpPr txBox="1">
            <a:spLocks noChangeArrowheads="1"/>
          </p:cNvSpPr>
          <p:nvPr/>
        </p:nvSpPr>
        <p:spPr bwMode="auto">
          <a:xfrm>
            <a:off x="2717800" y="3409950"/>
            <a:ext cx="2195513" cy="396875"/>
          </a:xfrm>
          <a:prstGeom prst="rect">
            <a:avLst/>
          </a:prstGeom>
          <a:noFill/>
          <a:ln w="9525">
            <a:noFill/>
            <a:miter lim="800000"/>
            <a:headEnd/>
            <a:tailEnd/>
          </a:ln>
        </p:spPr>
        <p:txBody>
          <a:bodyPr>
            <a:spAutoFit/>
          </a:bodyPr>
          <a:lstStyle/>
          <a:p>
            <a:r>
              <a:rPr lang="it-IT" sz="2000" b="1">
                <a:solidFill>
                  <a:srgbClr val="FFFF00"/>
                </a:solidFill>
                <a:latin typeface="Georgia" pitchFamily="18" charset="0"/>
              </a:rPr>
              <a:t> rottura </a:t>
            </a:r>
          </a:p>
        </p:txBody>
      </p:sp>
      <p:sp>
        <p:nvSpPr>
          <p:cNvPr id="236557" name="Text Box 13"/>
          <p:cNvSpPr txBox="1">
            <a:spLocks noChangeArrowheads="1"/>
          </p:cNvSpPr>
          <p:nvPr/>
        </p:nvSpPr>
        <p:spPr bwMode="auto">
          <a:xfrm>
            <a:off x="5689600" y="3411538"/>
            <a:ext cx="898525" cy="406400"/>
          </a:xfrm>
          <a:prstGeom prst="rect">
            <a:avLst/>
          </a:prstGeom>
          <a:solidFill>
            <a:schemeClr val="accent1"/>
          </a:solidFill>
          <a:ln w="9525">
            <a:solidFill>
              <a:schemeClr val="tx1"/>
            </a:solidFill>
            <a:miter lim="800000"/>
            <a:headEnd/>
            <a:tailEnd/>
          </a:ln>
        </p:spPr>
        <p:txBody>
          <a:bodyPr>
            <a:spAutoFit/>
          </a:bodyPr>
          <a:lstStyle/>
          <a:p>
            <a:pPr algn="just"/>
            <a:r>
              <a:rPr lang="it-IT" sz="2000">
                <a:solidFill>
                  <a:srgbClr val="FF0000"/>
                </a:solidFill>
                <a:latin typeface="Georgia" pitchFamily="18" charset="0"/>
              </a:rPr>
              <a:t> </a:t>
            </a:r>
            <a:r>
              <a:rPr lang="it-IT" sz="2000">
                <a:latin typeface="Georgia" pitchFamily="18" charset="0"/>
              </a:rPr>
              <a:t>5,1 %</a:t>
            </a:r>
            <a:r>
              <a:rPr lang="it-IT" sz="2000">
                <a:solidFill>
                  <a:srgbClr val="FF0000"/>
                </a:solidFill>
                <a:latin typeface="Georgia" pitchFamily="18" charset="0"/>
              </a:rPr>
              <a:t> </a:t>
            </a:r>
          </a:p>
        </p:txBody>
      </p:sp>
      <p:sp>
        <p:nvSpPr>
          <p:cNvPr id="236558" name="Text Box 14"/>
          <p:cNvSpPr txBox="1">
            <a:spLocks noChangeArrowheads="1"/>
          </p:cNvSpPr>
          <p:nvPr/>
        </p:nvSpPr>
        <p:spPr bwMode="auto">
          <a:xfrm>
            <a:off x="1979613" y="4067175"/>
            <a:ext cx="3671887" cy="396875"/>
          </a:xfrm>
          <a:prstGeom prst="rect">
            <a:avLst/>
          </a:prstGeom>
          <a:noFill/>
          <a:ln w="9525">
            <a:noFill/>
            <a:miter lim="800000"/>
            <a:headEnd/>
            <a:tailEnd/>
          </a:ln>
        </p:spPr>
        <p:txBody>
          <a:bodyPr>
            <a:spAutoFit/>
          </a:bodyPr>
          <a:lstStyle/>
          <a:p>
            <a:r>
              <a:rPr lang="it-IT" sz="2000" b="1">
                <a:solidFill>
                  <a:srgbClr val="FFFF00"/>
                </a:solidFill>
                <a:latin typeface="Georgia" pitchFamily="18" charset="0"/>
              </a:rPr>
              <a:t> kinking o occlusione </a:t>
            </a:r>
          </a:p>
        </p:txBody>
      </p:sp>
      <p:sp>
        <p:nvSpPr>
          <p:cNvPr id="236559" name="Text Box 15"/>
          <p:cNvSpPr txBox="1">
            <a:spLocks noChangeArrowheads="1"/>
          </p:cNvSpPr>
          <p:nvPr/>
        </p:nvSpPr>
        <p:spPr bwMode="auto">
          <a:xfrm>
            <a:off x="5689600" y="4068763"/>
            <a:ext cx="898525" cy="406400"/>
          </a:xfrm>
          <a:prstGeom prst="rect">
            <a:avLst/>
          </a:prstGeom>
          <a:solidFill>
            <a:schemeClr val="accent1"/>
          </a:solidFill>
          <a:ln w="9525">
            <a:solidFill>
              <a:schemeClr val="tx1"/>
            </a:solidFill>
            <a:miter lim="800000"/>
            <a:headEnd/>
            <a:tailEnd/>
          </a:ln>
        </p:spPr>
        <p:txBody>
          <a:bodyPr>
            <a:spAutoFit/>
          </a:bodyPr>
          <a:lstStyle/>
          <a:p>
            <a:pPr algn="just"/>
            <a:r>
              <a:rPr lang="it-IT" sz="2000">
                <a:latin typeface="Georgia" pitchFamily="18" charset="0"/>
              </a:rPr>
              <a:t>4,0 %</a:t>
            </a:r>
            <a:r>
              <a:rPr lang="it-IT" sz="2000">
                <a:solidFill>
                  <a:srgbClr val="FF0000"/>
                </a:solidFill>
                <a:latin typeface="Georgia" pitchFamily="18" charset="0"/>
              </a:rPr>
              <a:t> </a:t>
            </a:r>
          </a:p>
        </p:txBody>
      </p:sp>
      <p:sp>
        <p:nvSpPr>
          <p:cNvPr id="236560" name="Text Box 16"/>
          <p:cNvSpPr txBox="1">
            <a:spLocks noChangeArrowheads="1"/>
          </p:cNvSpPr>
          <p:nvPr/>
        </p:nvSpPr>
        <p:spPr bwMode="auto">
          <a:xfrm>
            <a:off x="2482850" y="4724400"/>
            <a:ext cx="2663825" cy="396875"/>
          </a:xfrm>
          <a:prstGeom prst="rect">
            <a:avLst/>
          </a:prstGeom>
          <a:noFill/>
          <a:ln w="9525">
            <a:noFill/>
            <a:miter lim="800000"/>
            <a:headEnd/>
            <a:tailEnd/>
          </a:ln>
        </p:spPr>
        <p:txBody>
          <a:bodyPr>
            <a:spAutoFit/>
          </a:bodyPr>
          <a:lstStyle/>
          <a:p>
            <a:r>
              <a:rPr lang="it-IT" sz="2000" b="1">
                <a:solidFill>
                  <a:srgbClr val="FFFF00"/>
                </a:solidFill>
                <a:latin typeface="Georgia" pitchFamily="18" charset="0"/>
              </a:rPr>
              <a:t>  taglio o puntura</a:t>
            </a:r>
          </a:p>
        </p:txBody>
      </p:sp>
      <p:sp>
        <p:nvSpPr>
          <p:cNvPr id="236561" name="Text Box 17"/>
          <p:cNvSpPr txBox="1">
            <a:spLocks noChangeArrowheads="1"/>
          </p:cNvSpPr>
          <p:nvPr/>
        </p:nvSpPr>
        <p:spPr bwMode="auto">
          <a:xfrm>
            <a:off x="5689600" y="4725988"/>
            <a:ext cx="898525" cy="406400"/>
          </a:xfrm>
          <a:prstGeom prst="rect">
            <a:avLst/>
          </a:prstGeom>
          <a:solidFill>
            <a:schemeClr val="accent1"/>
          </a:solidFill>
          <a:ln w="9525">
            <a:solidFill>
              <a:schemeClr val="tx1"/>
            </a:solidFill>
            <a:miter lim="800000"/>
            <a:headEnd/>
            <a:tailEnd/>
          </a:ln>
        </p:spPr>
        <p:txBody>
          <a:bodyPr>
            <a:spAutoFit/>
          </a:bodyPr>
          <a:lstStyle/>
          <a:p>
            <a:pPr algn="just"/>
            <a:r>
              <a:rPr lang="it-IT" sz="2000">
                <a:latin typeface="Georgia" pitchFamily="18" charset="0"/>
              </a:rPr>
              <a:t>3,0 %</a:t>
            </a:r>
            <a:r>
              <a:rPr lang="it-IT" sz="2000">
                <a:solidFill>
                  <a:srgbClr val="FF0000"/>
                </a:solidFill>
                <a:latin typeface="Georgia" pitchFamily="18" charset="0"/>
              </a:rPr>
              <a:t> </a:t>
            </a:r>
          </a:p>
        </p:txBody>
      </p:sp>
      <p:sp>
        <p:nvSpPr>
          <p:cNvPr id="236562" name="Text Box 18"/>
          <p:cNvSpPr txBox="1">
            <a:spLocks noChangeArrowheads="1"/>
          </p:cNvSpPr>
          <p:nvPr/>
        </p:nvSpPr>
        <p:spPr bwMode="auto">
          <a:xfrm>
            <a:off x="107950" y="5445125"/>
            <a:ext cx="8964613" cy="1044575"/>
          </a:xfrm>
          <a:prstGeom prst="rect">
            <a:avLst/>
          </a:prstGeom>
          <a:solidFill>
            <a:schemeClr val="accent1"/>
          </a:solidFill>
          <a:ln w="38100">
            <a:solidFill>
              <a:schemeClr val="tx1"/>
            </a:solidFill>
            <a:miter lim="800000"/>
            <a:headEnd/>
            <a:tailEnd/>
          </a:ln>
        </p:spPr>
        <p:txBody>
          <a:bodyPr>
            <a:spAutoFit/>
          </a:bodyPr>
          <a:lstStyle/>
          <a:p>
            <a:r>
              <a:rPr lang="it-IT" sz="2000" b="1">
                <a:latin typeface="Georgia" pitchFamily="18" charset="0"/>
              </a:rPr>
              <a:t>L’analisi ha evidenziato che la maggior parte delle complicanze è correlata alla procedura di posizionamento più che a difetti e/o malfunzionamenti dell’impianto.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6551"/>
                                        </p:tgtEl>
                                        <p:attrNameLst>
                                          <p:attrName>style.visibility</p:attrName>
                                        </p:attrNameLst>
                                      </p:cBhvr>
                                      <p:to>
                                        <p:strVal val="visible"/>
                                      </p:to>
                                    </p:set>
                                    <p:animEffect transition="in" filter="wheel(4)">
                                      <p:cBhvr>
                                        <p:cTn id="7" dur="500"/>
                                        <p:tgtEl>
                                          <p:spTgt spid="23655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36552"/>
                                        </p:tgtEl>
                                        <p:attrNameLst>
                                          <p:attrName>style.visibility</p:attrName>
                                        </p:attrNameLst>
                                      </p:cBhvr>
                                      <p:to>
                                        <p:strVal val="visible"/>
                                      </p:to>
                                    </p:set>
                                    <p:animEffect transition="in" filter="wheel(4)">
                                      <p:cBhvr>
                                        <p:cTn id="10" dur="500"/>
                                        <p:tgtEl>
                                          <p:spTgt spid="23655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6553"/>
                                        </p:tgtEl>
                                        <p:attrNameLst>
                                          <p:attrName>style.visibility</p:attrName>
                                        </p:attrNameLst>
                                      </p:cBhvr>
                                      <p:to>
                                        <p:strVal val="visible"/>
                                      </p:to>
                                    </p:set>
                                    <p:anim calcmode="lin" valueType="num">
                                      <p:cBhvr additive="base">
                                        <p:cTn id="15" dur="500" fill="hold"/>
                                        <p:tgtEl>
                                          <p:spTgt spid="236553"/>
                                        </p:tgtEl>
                                        <p:attrNameLst>
                                          <p:attrName>ppt_x</p:attrName>
                                        </p:attrNameLst>
                                      </p:cBhvr>
                                      <p:tavLst>
                                        <p:tav tm="0">
                                          <p:val>
                                            <p:strVal val="0-#ppt_w/2"/>
                                          </p:val>
                                        </p:tav>
                                        <p:tav tm="100000">
                                          <p:val>
                                            <p:strVal val="#ppt_x"/>
                                          </p:val>
                                        </p:tav>
                                      </p:tavLst>
                                    </p:anim>
                                    <p:anim calcmode="lin" valueType="num">
                                      <p:cBhvr additive="base">
                                        <p:cTn id="16" dur="500" fill="hold"/>
                                        <p:tgtEl>
                                          <p:spTgt spid="23655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6554"/>
                                        </p:tgtEl>
                                        <p:attrNameLst>
                                          <p:attrName>style.visibility</p:attrName>
                                        </p:attrNameLst>
                                      </p:cBhvr>
                                      <p:to>
                                        <p:strVal val="visible"/>
                                      </p:to>
                                    </p:set>
                                    <p:animEffect transition="in" filter="dissolve">
                                      <p:cBhvr>
                                        <p:cTn id="21" dur="500"/>
                                        <p:tgtEl>
                                          <p:spTgt spid="236554"/>
                                        </p:tgtEl>
                                      </p:cBhvr>
                                    </p:animEffect>
                                  </p:childTnLst>
                                </p:cTn>
                              </p:par>
                            </p:childTnLst>
                          </p:cTn>
                        </p:par>
                        <p:par>
                          <p:cTn id="22" fill="hold">
                            <p:stCondLst>
                              <p:cond delay="500"/>
                            </p:stCondLst>
                            <p:childTnLst>
                              <p:par>
                                <p:cTn id="23" presetID="12" presetClass="entr" presetSubtype="2" fill="hold" grpId="0" nodeType="afterEffect">
                                  <p:stCondLst>
                                    <p:cond delay="0"/>
                                  </p:stCondLst>
                                  <p:childTnLst>
                                    <p:set>
                                      <p:cBhvr>
                                        <p:cTn id="24" dur="1" fill="hold">
                                          <p:stCondLst>
                                            <p:cond delay="0"/>
                                          </p:stCondLst>
                                        </p:cTn>
                                        <p:tgtEl>
                                          <p:spTgt spid="236555"/>
                                        </p:tgtEl>
                                        <p:attrNameLst>
                                          <p:attrName>style.visibility</p:attrName>
                                        </p:attrNameLst>
                                      </p:cBhvr>
                                      <p:to>
                                        <p:strVal val="visible"/>
                                      </p:to>
                                    </p:set>
                                    <p:animEffect transition="in" filter="slide(fromRight)">
                                      <p:cBhvr>
                                        <p:cTn id="25" dur="500"/>
                                        <p:tgtEl>
                                          <p:spTgt spid="23655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6556"/>
                                        </p:tgtEl>
                                        <p:attrNameLst>
                                          <p:attrName>style.visibility</p:attrName>
                                        </p:attrNameLst>
                                      </p:cBhvr>
                                      <p:to>
                                        <p:strVal val="visible"/>
                                      </p:to>
                                    </p:set>
                                    <p:animEffect transition="in" filter="dissolve">
                                      <p:cBhvr>
                                        <p:cTn id="30" dur="500"/>
                                        <p:tgtEl>
                                          <p:spTgt spid="236556"/>
                                        </p:tgtEl>
                                      </p:cBhvr>
                                    </p:animEffect>
                                  </p:childTnLst>
                                </p:cTn>
                              </p:par>
                            </p:childTnLst>
                          </p:cTn>
                        </p:par>
                        <p:par>
                          <p:cTn id="31" fill="hold">
                            <p:stCondLst>
                              <p:cond delay="500"/>
                            </p:stCondLst>
                            <p:childTnLst>
                              <p:par>
                                <p:cTn id="32" presetID="12" presetClass="entr" presetSubtype="2" fill="hold" grpId="0" nodeType="afterEffect">
                                  <p:stCondLst>
                                    <p:cond delay="0"/>
                                  </p:stCondLst>
                                  <p:childTnLst>
                                    <p:set>
                                      <p:cBhvr>
                                        <p:cTn id="33" dur="1" fill="hold">
                                          <p:stCondLst>
                                            <p:cond delay="0"/>
                                          </p:stCondLst>
                                        </p:cTn>
                                        <p:tgtEl>
                                          <p:spTgt spid="236557"/>
                                        </p:tgtEl>
                                        <p:attrNameLst>
                                          <p:attrName>style.visibility</p:attrName>
                                        </p:attrNameLst>
                                      </p:cBhvr>
                                      <p:to>
                                        <p:strVal val="visible"/>
                                      </p:to>
                                    </p:set>
                                    <p:animEffect transition="in" filter="slide(fromRight)">
                                      <p:cBhvr>
                                        <p:cTn id="34" dur="500"/>
                                        <p:tgtEl>
                                          <p:spTgt spid="23655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36558"/>
                                        </p:tgtEl>
                                        <p:attrNameLst>
                                          <p:attrName>style.visibility</p:attrName>
                                        </p:attrNameLst>
                                      </p:cBhvr>
                                      <p:to>
                                        <p:strVal val="visible"/>
                                      </p:to>
                                    </p:set>
                                    <p:animEffect transition="in" filter="dissolve">
                                      <p:cBhvr>
                                        <p:cTn id="39" dur="500"/>
                                        <p:tgtEl>
                                          <p:spTgt spid="236558"/>
                                        </p:tgtEl>
                                      </p:cBhvr>
                                    </p:animEffect>
                                  </p:childTnLst>
                                </p:cTn>
                              </p:par>
                            </p:childTnLst>
                          </p:cTn>
                        </p:par>
                        <p:par>
                          <p:cTn id="40" fill="hold">
                            <p:stCondLst>
                              <p:cond delay="500"/>
                            </p:stCondLst>
                            <p:childTnLst>
                              <p:par>
                                <p:cTn id="41" presetID="12" presetClass="entr" presetSubtype="2" fill="hold" grpId="0" nodeType="afterEffect">
                                  <p:stCondLst>
                                    <p:cond delay="0"/>
                                  </p:stCondLst>
                                  <p:childTnLst>
                                    <p:set>
                                      <p:cBhvr>
                                        <p:cTn id="42" dur="1" fill="hold">
                                          <p:stCondLst>
                                            <p:cond delay="0"/>
                                          </p:stCondLst>
                                        </p:cTn>
                                        <p:tgtEl>
                                          <p:spTgt spid="236559"/>
                                        </p:tgtEl>
                                        <p:attrNameLst>
                                          <p:attrName>style.visibility</p:attrName>
                                        </p:attrNameLst>
                                      </p:cBhvr>
                                      <p:to>
                                        <p:strVal val="visible"/>
                                      </p:to>
                                    </p:set>
                                    <p:animEffect transition="in" filter="slide(fromRight)">
                                      <p:cBhvr>
                                        <p:cTn id="43" dur="500"/>
                                        <p:tgtEl>
                                          <p:spTgt spid="23655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36560"/>
                                        </p:tgtEl>
                                        <p:attrNameLst>
                                          <p:attrName>style.visibility</p:attrName>
                                        </p:attrNameLst>
                                      </p:cBhvr>
                                      <p:to>
                                        <p:strVal val="visible"/>
                                      </p:to>
                                    </p:set>
                                    <p:animEffect transition="in" filter="dissolve">
                                      <p:cBhvr>
                                        <p:cTn id="48" dur="500"/>
                                        <p:tgtEl>
                                          <p:spTgt spid="236560"/>
                                        </p:tgtEl>
                                      </p:cBhvr>
                                    </p:animEffect>
                                  </p:childTnLst>
                                </p:cTn>
                              </p:par>
                            </p:childTnLst>
                          </p:cTn>
                        </p:par>
                        <p:par>
                          <p:cTn id="49" fill="hold">
                            <p:stCondLst>
                              <p:cond delay="500"/>
                            </p:stCondLst>
                            <p:childTnLst>
                              <p:par>
                                <p:cTn id="50" presetID="12" presetClass="entr" presetSubtype="2" fill="hold" grpId="0" nodeType="afterEffect">
                                  <p:stCondLst>
                                    <p:cond delay="0"/>
                                  </p:stCondLst>
                                  <p:childTnLst>
                                    <p:set>
                                      <p:cBhvr>
                                        <p:cTn id="51" dur="1" fill="hold">
                                          <p:stCondLst>
                                            <p:cond delay="0"/>
                                          </p:stCondLst>
                                        </p:cTn>
                                        <p:tgtEl>
                                          <p:spTgt spid="236561"/>
                                        </p:tgtEl>
                                        <p:attrNameLst>
                                          <p:attrName>style.visibility</p:attrName>
                                        </p:attrNameLst>
                                      </p:cBhvr>
                                      <p:to>
                                        <p:strVal val="visible"/>
                                      </p:to>
                                    </p:set>
                                    <p:animEffect transition="in" filter="slide(fromRight)">
                                      <p:cBhvr>
                                        <p:cTn id="52" dur="500"/>
                                        <p:tgtEl>
                                          <p:spTgt spid="236561"/>
                                        </p:tgtEl>
                                      </p:cBhvr>
                                    </p:animEffect>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236562"/>
                                        </p:tgtEl>
                                        <p:attrNameLst>
                                          <p:attrName>style.visibility</p:attrName>
                                        </p:attrNameLst>
                                      </p:cBhvr>
                                      <p:to>
                                        <p:strVal val="visible"/>
                                      </p:to>
                                    </p:set>
                                    <p:anim calcmode="lin" valueType="num">
                                      <p:cBhvr>
                                        <p:cTn id="57" dur="500" fill="hold"/>
                                        <p:tgtEl>
                                          <p:spTgt spid="236562"/>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36562"/>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36562"/>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365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p:bldP spid="236552" grpId="0"/>
      <p:bldP spid="236553" grpId="0"/>
      <p:bldP spid="236554" grpId="0"/>
      <p:bldP spid="236555" grpId="0" animBg="1"/>
      <p:bldP spid="236556" grpId="0"/>
      <p:bldP spid="236557" grpId="0" animBg="1"/>
      <p:bldP spid="236558" grpId="0"/>
      <p:bldP spid="236559" grpId="0" animBg="1"/>
      <p:bldP spid="236560" grpId="0"/>
      <p:bldP spid="236561" grpId="0" animBg="1"/>
      <p:bldP spid="23656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a:xfrm>
            <a:off x="685800" y="1676400"/>
            <a:ext cx="7772400" cy="1392238"/>
          </a:xfrm>
        </p:spPr>
        <p:txBody>
          <a:bodyPr/>
          <a:lstStyle/>
          <a:p>
            <a:pPr eaLnBrk="1" hangingPunct="1"/>
            <a:r>
              <a:rPr lang="it-IT" sz="4000" b="1" smtClean="0">
                <a:solidFill>
                  <a:srgbClr val="FFFF00"/>
                </a:solidFill>
                <a:effectLst/>
              </a:rPr>
              <a:t>Limiti della terapia intratecale</a:t>
            </a:r>
          </a:p>
        </p:txBody>
      </p:sp>
      <p:sp>
        <p:nvSpPr>
          <p:cNvPr id="258053" name="Rectangle 5"/>
          <p:cNvSpPr>
            <a:spLocks noGrp="1" noChangeArrowheads="1"/>
          </p:cNvSpPr>
          <p:nvPr>
            <p:ph type="subTitle" idx="1"/>
          </p:nvPr>
        </p:nvSpPr>
        <p:spPr>
          <a:xfrm>
            <a:off x="1371600" y="3429000"/>
            <a:ext cx="6400800" cy="1368425"/>
          </a:xfrm>
        </p:spPr>
        <p:txBody>
          <a:bodyPr/>
          <a:lstStyle/>
          <a:p>
            <a:pPr eaLnBrk="1" hangingPunct="1">
              <a:lnSpc>
                <a:spcPct val="80000"/>
              </a:lnSpc>
              <a:defRPr/>
            </a:pPr>
            <a:endParaRPr lang="it-IT" sz="2800" smtClean="0"/>
          </a:p>
          <a:p>
            <a:pPr eaLnBrk="1" hangingPunct="1">
              <a:lnSpc>
                <a:spcPct val="80000"/>
              </a:lnSpc>
              <a:defRPr/>
            </a:pPr>
            <a:r>
              <a:rPr lang="it-IT" sz="5400" b="1" smtClean="0">
                <a:solidFill>
                  <a:schemeClr val="hlink"/>
                </a:solidFill>
                <a:effectLst/>
              </a:rPr>
              <a:t>COSTI ELEVATI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4213" y="260350"/>
            <a:ext cx="7772400" cy="1143000"/>
          </a:xfrm>
          <a:prstGeom prst="rect">
            <a:avLst/>
          </a:prstGeom>
          <a:noFill/>
          <a:ln w="9525">
            <a:noFill/>
            <a:miter lim="800000"/>
            <a:headEnd/>
            <a:tailEnd/>
          </a:ln>
          <a:effectLst/>
        </p:spPr>
        <p:txBody>
          <a:bodyPr anchor="ctr"/>
          <a:lstStyle/>
          <a:p>
            <a:pPr>
              <a:defRPr/>
            </a:pPr>
            <a:r>
              <a:rPr lang="it-IT" sz="4400" b="1">
                <a:solidFill>
                  <a:srgbClr val="FFFF00"/>
                </a:solidFill>
                <a:effectLst>
                  <a:outerShdw blurRad="38100" dist="38100" dir="2700000" algn="tl">
                    <a:srgbClr val="000000"/>
                  </a:outerShdw>
                </a:effectLst>
              </a:rPr>
              <a:t>“Team Intratecale”</a:t>
            </a:r>
            <a:endParaRPr lang="it-IT" sz="4400">
              <a:solidFill>
                <a:schemeClr val="tx2"/>
              </a:solidFill>
              <a:effectLst>
                <a:outerShdw blurRad="38100" dist="38100" dir="2700000" algn="tl">
                  <a:srgbClr val="000000"/>
                </a:outerShdw>
              </a:effectLst>
            </a:endParaRPr>
          </a:p>
        </p:txBody>
      </p:sp>
      <p:sp>
        <p:nvSpPr>
          <p:cNvPr id="151555" name="Rectangle 3"/>
          <p:cNvSpPr>
            <a:spLocks noChangeArrowheads="1"/>
          </p:cNvSpPr>
          <p:nvPr/>
        </p:nvSpPr>
        <p:spPr bwMode="auto">
          <a:xfrm>
            <a:off x="2627313" y="3068638"/>
            <a:ext cx="3384550" cy="1873250"/>
          </a:xfrm>
          <a:prstGeom prst="rect">
            <a:avLst/>
          </a:prstGeom>
          <a:noFill/>
          <a:ln w="38100">
            <a:solidFill>
              <a:schemeClr val="hlink"/>
            </a:solid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it-IT" sz="3200" b="1">
                <a:solidFill>
                  <a:schemeClr val="hlink"/>
                </a:solidFill>
                <a:effectLst>
                  <a:outerShdw blurRad="38100" dist="38100" dir="2700000" algn="tl">
                    <a:srgbClr val="000000"/>
                  </a:outerShdw>
                </a:effectLst>
              </a:rPr>
              <a:t>Gruppo</a:t>
            </a:r>
          </a:p>
          <a:p>
            <a:pPr marL="342900" indent="-342900">
              <a:spcBef>
                <a:spcPct val="20000"/>
              </a:spcBef>
              <a:buClr>
                <a:schemeClr val="hlink"/>
              </a:buClr>
              <a:buSzPct val="65000"/>
              <a:buFont typeface="Wingdings" pitchFamily="2" charset="2"/>
              <a:buNone/>
              <a:defRPr/>
            </a:pPr>
            <a:r>
              <a:rPr lang="it-IT" sz="3200" b="1">
                <a:solidFill>
                  <a:schemeClr val="hlink"/>
                </a:solidFill>
                <a:effectLst>
                  <a:outerShdw blurRad="38100" dist="38100" dir="2700000" algn="tl">
                    <a:srgbClr val="000000"/>
                  </a:outerShdw>
                </a:effectLst>
              </a:rPr>
              <a:t>multi-</a:t>
            </a:r>
          </a:p>
          <a:p>
            <a:pPr marL="342900" indent="-342900">
              <a:spcBef>
                <a:spcPct val="20000"/>
              </a:spcBef>
              <a:buClr>
                <a:schemeClr val="hlink"/>
              </a:buClr>
              <a:buSzPct val="65000"/>
              <a:buFont typeface="Wingdings" pitchFamily="2" charset="2"/>
              <a:buNone/>
              <a:defRPr/>
            </a:pPr>
            <a:r>
              <a:rPr lang="it-IT" sz="3200" b="1">
                <a:solidFill>
                  <a:schemeClr val="hlink"/>
                </a:solidFill>
                <a:effectLst>
                  <a:outerShdw blurRad="38100" dist="38100" dir="2700000" algn="tl">
                    <a:srgbClr val="000000"/>
                  </a:outerShdw>
                </a:effectLst>
              </a:rPr>
              <a:t>disciplinare</a:t>
            </a:r>
          </a:p>
        </p:txBody>
      </p:sp>
      <p:sp>
        <p:nvSpPr>
          <p:cNvPr id="56324" name="Text Box 4"/>
          <p:cNvSpPr txBox="1">
            <a:spLocks noChangeArrowheads="1"/>
          </p:cNvSpPr>
          <p:nvPr/>
        </p:nvSpPr>
        <p:spPr bwMode="auto">
          <a:xfrm>
            <a:off x="395288" y="1844675"/>
            <a:ext cx="1390650" cy="393700"/>
          </a:xfrm>
          <a:prstGeom prst="rect">
            <a:avLst/>
          </a:prstGeom>
          <a:solidFill>
            <a:srgbClr val="777777"/>
          </a:solidFill>
          <a:ln w="9525">
            <a:solidFill>
              <a:srgbClr val="FF3300"/>
            </a:solidFill>
            <a:miter lim="800000"/>
            <a:headEnd/>
            <a:tailEnd/>
          </a:ln>
        </p:spPr>
        <p:txBody>
          <a:bodyPr>
            <a:spAutoFit/>
          </a:bodyPr>
          <a:lstStyle/>
          <a:p>
            <a:pPr>
              <a:lnSpc>
                <a:spcPct val="80000"/>
              </a:lnSpc>
              <a:spcBef>
                <a:spcPct val="20000"/>
              </a:spcBef>
            </a:pPr>
            <a:r>
              <a:rPr lang="it-IT" sz="2400" b="1">
                <a:solidFill>
                  <a:srgbClr val="FFFF00"/>
                </a:solidFill>
                <a:latin typeface="Times New Roman" pitchFamily="18" charset="0"/>
              </a:rPr>
              <a:t>Fisiatra</a:t>
            </a:r>
          </a:p>
        </p:txBody>
      </p:sp>
      <p:sp>
        <p:nvSpPr>
          <p:cNvPr id="56325" name="Text Box 5"/>
          <p:cNvSpPr txBox="1">
            <a:spLocks noChangeArrowheads="1"/>
          </p:cNvSpPr>
          <p:nvPr/>
        </p:nvSpPr>
        <p:spPr bwMode="auto">
          <a:xfrm>
            <a:off x="3492500" y="1773238"/>
            <a:ext cx="2103438" cy="466725"/>
          </a:xfrm>
          <a:prstGeom prst="rect">
            <a:avLst/>
          </a:prstGeom>
          <a:solidFill>
            <a:srgbClr val="777777"/>
          </a:solidFill>
          <a:ln w="9525">
            <a:solidFill>
              <a:srgbClr val="FF3300"/>
            </a:solidFill>
            <a:miter lim="800000"/>
            <a:headEnd/>
            <a:tailEnd/>
          </a:ln>
        </p:spPr>
        <p:txBody>
          <a:bodyPr>
            <a:spAutoFit/>
          </a:bodyPr>
          <a:lstStyle/>
          <a:p>
            <a:r>
              <a:rPr lang="it-IT" sz="2400" b="1">
                <a:solidFill>
                  <a:srgbClr val="FFFF00"/>
                </a:solidFill>
                <a:latin typeface="Times New Roman" pitchFamily="18" charset="0"/>
              </a:rPr>
              <a:t>Fisioterapista</a:t>
            </a:r>
          </a:p>
        </p:txBody>
      </p:sp>
      <p:sp>
        <p:nvSpPr>
          <p:cNvPr id="56326" name="Text Box 6"/>
          <p:cNvSpPr txBox="1">
            <a:spLocks noChangeArrowheads="1"/>
          </p:cNvSpPr>
          <p:nvPr/>
        </p:nvSpPr>
        <p:spPr bwMode="auto">
          <a:xfrm>
            <a:off x="6588125" y="4941888"/>
            <a:ext cx="2338388" cy="466725"/>
          </a:xfrm>
          <a:prstGeom prst="rect">
            <a:avLst/>
          </a:prstGeom>
          <a:solidFill>
            <a:srgbClr val="777777"/>
          </a:solidFill>
          <a:ln w="9525">
            <a:solidFill>
              <a:srgbClr val="FF3300"/>
            </a:solidFill>
            <a:miter lim="800000"/>
            <a:headEnd/>
            <a:tailEnd/>
          </a:ln>
        </p:spPr>
        <p:txBody>
          <a:bodyPr>
            <a:spAutoFit/>
          </a:bodyPr>
          <a:lstStyle/>
          <a:p>
            <a:r>
              <a:rPr lang="it-IT" sz="2400" b="1">
                <a:solidFill>
                  <a:srgbClr val="FFFF00"/>
                </a:solidFill>
                <a:latin typeface="Times New Roman" pitchFamily="18" charset="0"/>
              </a:rPr>
              <a:t>Neurologo</a:t>
            </a:r>
          </a:p>
        </p:txBody>
      </p:sp>
      <p:sp>
        <p:nvSpPr>
          <p:cNvPr id="56327" name="Text Box 7"/>
          <p:cNvSpPr txBox="1">
            <a:spLocks noChangeArrowheads="1"/>
          </p:cNvSpPr>
          <p:nvPr/>
        </p:nvSpPr>
        <p:spPr bwMode="auto">
          <a:xfrm>
            <a:off x="468313" y="5373688"/>
            <a:ext cx="1814512" cy="466725"/>
          </a:xfrm>
          <a:prstGeom prst="rect">
            <a:avLst/>
          </a:prstGeom>
          <a:solidFill>
            <a:srgbClr val="777777"/>
          </a:solidFill>
          <a:ln w="9525">
            <a:solidFill>
              <a:srgbClr val="FF3300"/>
            </a:solidFill>
            <a:miter lim="800000"/>
            <a:headEnd/>
            <a:tailEnd/>
          </a:ln>
        </p:spPr>
        <p:txBody>
          <a:bodyPr>
            <a:spAutoFit/>
          </a:bodyPr>
          <a:lstStyle/>
          <a:p>
            <a:r>
              <a:rPr lang="it-IT" sz="2400" b="1">
                <a:solidFill>
                  <a:srgbClr val="FFFF00"/>
                </a:solidFill>
                <a:latin typeface="Times New Roman" pitchFamily="18" charset="0"/>
              </a:rPr>
              <a:t>Anestesista</a:t>
            </a:r>
          </a:p>
        </p:txBody>
      </p:sp>
      <p:sp>
        <p:nvSpPr>
          <p:cNvPr id="56328" name="Text Box 8"/>
          <p:cNvSpPr txBox="1">
            <a:spLocks noChangeArrowheads="1"/>
          </p:cNvSpPr>
          <p:nvPr/>
        </p:nvSpPr>
        <p:spPr bwMode="auto">
          <a:xfrm>
            <a:off x="6372225" y="2133600"/>
            <a:ext cx="2513013" cy="466725"/>
          </a:xfrm>
          <a:prstGeom prst="rect">
            <a:avLst/>
          </a:prstGeom>
          <a:solidFill>
            <a:srgbClr val="777777"/>
          </a:solidFill>
          <a:ln w="9525">
            <a:solidFill>
              <a:srgbClr val="FF3300"/>
            </a:solidFill>
            <a:miter lim="800000"/>
            <a:headEnd/>
            <a:tailEnd/>
          </a:ln>
        </p:spPr>
        <p:txBody>
          <a:bodyPr>
            <a:spAutoFit/>
          </a:bodyPr>
          <a:lstStyle/>
          <a:p>
            <a:r>
              <a:rPr lang="it-IT" sz="2400" b="1">
                <a:solidFill>
                  <a:srgbClr val="FFFF00"/>
                </a:solidFill>
                <a:latin typeface="Times New Roman" pitchFamily="18" charset="0"/>
              </a:rPr>
              <a:t>Neurochirurgo</a:t>
            </a:r>
          </a:p>
        </p:txBody>
      </p:sp>
      <p:sp>
        <p:nvSpPr>
          <p:cNvPr id="56329" name="Text Box 9"/>
          <p:cNvSpPr txBox="1">
            <a:spLocks noChangeArrowheads="1"/>
          </p:cNvSpPr>
          <p:nvPr/>
        </p:nvSpPr>
        <p:spPr bwMode="auto">
          <a:xfrm>
            <a:off x="3779838" y="6021388"/>
            <a:ext cx="2232025" cy="430212"/>
          </a:xfrm>
          <a:prstGeom prst="rect">
            <a:avLst/>
          </a:prstGeom>
          <a:solidFill>
            <a:srgbClr val="777777"/>
          </a:solidFill>
          <a:ln w="9525">
            <a:solidFill>
              <a:srgbClr val="FF3300"/>
            </a:solidFill>
            <a:miter lim="800000"/>
            <a:headEnd/>
            <a:tailEnd/>
          </a:ln>
        </p:spPr>
        <p:txBody>
          <a:bodyPr>
            <a:spAutoFit/>
          </a:bodyPr>
          <a:lstStyle/>
          <a:p>
            <a:pPr>
              <a:lnSpc>
                <a:spcPct val="90000"/>
              </a:lnSpc>
              <a:spcBef>
                <a:spcPct val="20000"/>
              </a:spcBef>
            </a:pPr>
            <a:r>
              <a:rPr lang="it-IT" sz="2400" b="1">
                <a:solidFill>
                  <a:srgbClr val="FFFF00"/>
                </a:solidFill>
                <a:latin typeface="Times New Roman" pitchFamily="18" charset="0"/>
              </a:rPr>
              <a:t>Neurofisiologo</a:t>
            </a:r>
          </a:p>
        </p:txBody>
      </p:sp>
      <p:cxnSp>
        <p:nvCxnSpPr>
          <p:cNvPr id="56330" name="AutoShape 10"/>
          <p:cNvCxnSpPr>
            <a:cxnSpLocks noChangeShapeType="1"/>
            <a:stCxn id="56324" idx="2"/>
          </p:cNvCxnSpPr>
          <p:nvPr/>
        </p:nvCxnSpPr>
        <p:spPr bwMode="auto">
          <a:xfrm rot="16200000" flipH="1">
            <a:off x="1299369" y="2029619"/>
            <a:ext cx="1119188" cy="1536700"/>
          </a:xfrm>
          <a:prstGeom prst="bentConnector2">
            <a:avLst/>
          </a:prstGeom>
          <a:noFill/>
          <a:ln w="38100">
            <a:solidFill>
              <a:srgbClr val="FF3300"/>
            </a:solidFill>
            <a:miter lim="800000"/>
            <a:headEnd/>
            <a:tailEnd type="triangle" w="med" len="med"/>
          </a:ln>
        </p:spPr>
      </p:cxnSp>
      <p:cxnSp>
        <p:nvCxnSpPr>
          <p:cNvPr id="56331" name="AutoShape 11"/>
          <p:cNvCxnSpPr>
            <a:cxnSpLocks noChangeShapeType="1"/>
            <a:stCxn id="56327" idx="3"/>
            <a:endCxn id="151555" idx="2"/>
          </p:cNvCxnSpPr>
          <p:nvPr/>
        </p:nvCxnSpPr>
        <p:spPr bwMode="auto">
          <a:xfrm flipV="1">
            <a:off x="2282825" y="4960938"/>
            <a:ext cx="2036763" cy="646112"/>
          </a:xfrm>
          <a:prstGeom prst="bentConnector2">
            <a:avLst/>
          </a:prstGeom>
          <a:noFill/>
          <a:ln w="38100">
            <a:solidFill>
              <a:srgbClr val="FF3300"/>
            </a:solidFill>
            <a:miter lim="800000"/>
            <a:headEnd/>
            <a:tailEnd type="triangle" w="med" len="med"/>
          </a:ln>
        </p:spPr>
      </p:cxnSp>
      <p:cxnSp>
        <p:nvCxnSpPr>
          <p:cNvPr id="56332" name="AutoShape 13"/>
          <p:cNvCxnSpPr>
            <a:cxnSpLocks noChangeShapeType="1"/>
            <a:stCxn id="56326" idx="0"/>
            <a:endCxn id="151555" idx="3"/>
          </p:cNvCxnSpPr>
          <p:nvPr/>
        </p:nvCxnSpPr>
        <p:spPr bwMode="auto">
          <a:xfrm rot="5400000" flipH="1">
            <a:off x="6426200" y="3609976"/>
            <a:ext cx="936625" cy="1727200"/>
          </a:xfrm>
          <a:prstGeom prst="bentConnector2">
            <a:avLst/>
          </a:prstGeom>
          <a:noFill/>
          <a:ln w="38100">
            <a:solidFill>
              <a:srgbClr val="FF3300"/>
            </a:solidFill>
            <a:miter lim="800000"/>
            <a:headEnd/>
            <a:tailEnd type="triangle" w="med" len="med"/>
          </a:ln>
        </p:spPr>
      </p:cxnSp>
      <p:sp>
        <p:nvSpPr>
          <p:cNvPr id="56333" name="Line 16"/>
          <p:cNvSpPr>
            <a:spLocks noChangeShapeType="1"/>
          </p:cNvSpPr>
          <p:nvPr/>
        </p:nvSpPr>
        <p:spPr bwMode="auto">
          <a:xfrm>
            <a:off x="7667625" y="2636838"/>
            <a:ext cx="0" cy="0"/>
          </a:xfrm>
          <a:prstGeom prst="line">
            <a:avLst/>
          </a:prstGeom>
          <a:noFill/>
          <a:ln w="9525">
            <a:solidFill>
              <a:schemeClr val="tx1"/>
            </a:solidFill>
            <a:round/>
            <a:headEnd/>
            <a:tailEnd/>
          </a:ln>
        </p:spPr>
        <p:txBody>
          <a:bodyPr/>
          <a:lstStyle/>
          <a:p>
            <a:endParaRPr lang="it-IT"/>
          </a:p>
        </p:txBody>
      </p:sp>
      <p:sp>
        <p:nvSpPr>
          <p:cNvPr id="56334" name="Line 18"/>
          <p:cNvSpPr>
            <a:spLocks noChangeShapeType="1"/>
          </p:cNvSpPr>
          <p:nvPr/>
        </p:nvSpPr>
        <p:spPr bwMode="auto">
          <a:xfrm flipH="1">
            <a:off x="6011863" y="3573463"/>
            <a:ext cx="1655762" cy="0"/>
          </a:xfrm>
          <a:prstGeom prst="line">
            <a:avLst/>
          </a:prstGeom>
          <a:noFill/>
          <a:ln w="38100">
            <a:solidFill>
              <a:srgbClr val="FF3300"/>
            </a:solidFill>
            <a:round/>
            <a:headEnd/>
            <a:tailEnd type="triangle" w="med" len="med"/>
          </a:ln>
        </p:spPr>
        <p:txBody>
          <a:bodyPr/>
          <a:lstStyle/>
          <a:p>
            <a:endParaRPr lang="it-IT"/>
          </a:p>
        </p:txBody>
      </p:sp>
      <p:sp>
        <p:nvSpPr>
          <p:cNvPr id="56335" name="Line 19"/>
          <p:cNvSpPr>
            <a:spLocks noChangeShapeType="1"/>
          </p:cNvSpPr>
          <p:nvPr/>
        </p:nvSpPr>
        <p:spPr bwMode="auto">
          <a:xfrm>
            <a:off x="7667625" y="2636838"/>
            <a:ext cx="0" cy="936625"/>
          </a:xfrm>
          <a:prstGeom prst="line">
            <a:avLst/>
          </a:prstGeom>
          <a:noFill/>
          <a:ln w="38100">
            <a:solidFill>
              <a:srgbClr val="FF3300"/>
            </a:solidFill>
            <a:round/>
            <a:headEnd/>
            <a:tailEnd/>
          </a:ln>
        </p:spPr>
        <p:txBody>
          <a:bodyPr/>
          <a:lstStyle/>
          <a:p>
            <a:endParaRPr lang="it-IT"/>
          </a:p>
        </p:txBody>
      </p:sp>
      <p:sp>
        <p:nvSpPr>
          <p:cNvPr id="56336" name="Line 20"/>
          <p:cNvSpPr>
            <a:spLocks noChangeShapeType="1"/>
          </p:cNvSpPr>
          <p:nvPr/>
        </p:nvSpPr>
        <p:spPr bwMode="auto">
          <a:xfrm flipV="1">
            <a:off x="5076825" y="4941888"/>
            <a:ext cx="0" cy="1079500"/>
          </a:xfrm>
          <a:prstGeom prst="line">
            <a:avLst/>
          </a:prstGeom>
          <a:noFill/>
          <a:ln w="38100">
            <a:solidFill>
              <a:srgbClr val="FF3300"/>
            </a:solidFill>
            <a:round/>
            <a:headEnd/>
            <a:tailEnd type="triangle" w="med" len="med"/>
          </a:ln>
        </p:spPr>
        <p:txBody>
          <a:bodyPr/>
          <a:lstStyle/>
          <a:p>
            <a:endParaRPr lang="it-IT"/>
          </a:p>
        </p:txBody>
      </p:sp>
      <p:sp>
        <p:nvSpPr>
          <p:cNvPr id="56337" name="Line 21"/>
          <p:cNvSpPr>
            <a:spLocks noChangeShapeType="1"/>
          </p:cNvSpPr>
          <p:nvPr/>
        </p:nvSpPr>
        <p:spPr bwMode="auto">
          <a:xfrm>
            <a:off x="4356100" y="2276475"/>
            <a:ext cx="0" cy="792163"/>
          </a:xfrm>
          <a:prstGeom prst="line">
            <a:avLst/>
          </a:prstGeom>
          <a:noFill/>
          <a:ln w="38100">
            <a:solidFill>
              <a:srgbClr val="FF3300"/>
            </a:solidFill>
            <a:round/>
            <a:headEnd/>
            <a:tailEnd type="triangle" w="med" len="med"/>
          </a:ln>
        </p:spPr>
        <p:txBody>
          <a:bodyPr/>
          <a:lstStyle/>
          <a:p>
            <a:endParaRPr lang="it-IT"/>
          </a:p>
        </p:txBody>
      </p:sp>
      <p:sp>
        <p:nvSpPr>
          <p:cNvPr id="56338" name="Rectangle 22"/>
          <p:cNvSpPr>
            <a:spLocks noChangeArrowheads="1"/>
          </p:cNvSpPr>
          <p:nvPr/>
        </p:nvSpPr>
        <p:spPr bwMode="auto">
          <a:xfrm>
            <a:off x="468313" y="4292600"/>
            <a:ext cx="1366837" cy="431800"/>
          </a:xfrm>
          <a:prstGeom prst="rect">
            <a:avLst/>
          </a:prstGeom>
          <a:solidFill>
            <a:srgbClr val="777777"/>
          </a:solidFill>
          <a:ln w="9525" algn="ctr">
            <a:solidFill>
              <a:srgbClr val="FF3300"/>
            </a:solidFill>
            <a:miter lim="800000"/>
            <a:headEnd/>
            <a:tailEnd/>
          </a:ln>
        </p:spPr>
        <p:txBody>
          <a:bodyPr wrap="none" anchor="ctr"/>
          <a:lstStyle/>
          <a:p>
            <a:r>
              <a:rPr lang="it-IT" sz="2400" b="1">
                <a:solidFill>
                  <a:srgbClr val="FFFF00"/>
                </a:solidFill>
                <a:latin typeface="Times New Roman" pitchFamily="18" charset="0"/>
              </a:rPr>
              <a:t>Psicologo</a:t>
            </a:r>
          </a:p>
        </p:txBody>
      </p:sp>
      <p:sp>
        <p:nvSpPr>
          <p:cNvPr id="56339" name="Line 24"/>
          <p:cNvSpPr>
            <a:spLocks noChangeShapeType="1"/>
          </p:cNvSpPr>
          <p:nvPr/>
        </p:nvSpPr>
        <p:spPr bwMode="auto">
          <a:xfrm flipV="1">
            <a:off x="1116013" y="3789363"/>
            <a:ext cx="0" cy="503237"/>
          </a:xfrm>
          <a:prstGeom prst="line">
            <a:avLst/>
          </a:prstGeom>
          <a:noFill/>
          <a:ln w="38100">
            <a:solidFill>
              <a:srgbClr val="FF3300"/>
            </a:solidFill>
            <a:round/>
            <a:headEnd/>
            <a:tailEnd/>
          </a:ln>
        </p:spPr>
        <p:txBody>
          <a:bodyPr wrap="none" anchor="ctr"/>
          <a:lstStyle/>
          <a:p>
            <a:endParaRPr lang="it-IT"/>
          </a:p>
        </p:txBody>
      </p:sp>
      <p:sp>
        <p:nvSpPr>
          <p:cNvPr id="56340" name="Line 25"/>
          <p:cNvSpPr>
            <a:spLocks noChangeShapeType="1"/>
          </p:cNvSpPr>
          <p:nvPr/>
        </p:nvSpPr>
        <p:spPr bwMode="auto">
          <a:xfrm>
            <a:off x="1116013" y="3789363"/>
            <a:ext cx="1511300" cy="0"/>
          </a:xfrm>
          <a:prstGeom prst="line">
            <a:avLst/>
          </a:prstGeom>
          <a:noFill/>
          <a:ln w="38100">
            <a:solidFill>
              <a:srgbClr val="FF3300"/>
            </a:solidFill>
            <a:round/>
            <a:headEnd/>
            <a:tailEnd type="triangle" w="med" len="med"/>
          </a:ln>
        </p:spPr>
        <p:txBody>
          <a:bodyPr wrap="none" anchor="ctr"/>
          <a:lstStyle/>
          <a:p>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CHM00088_0000[1]"/>
          <p:cNvPicPr>
            <a:picLocks noChangeAspect="1" noChangeArrowheads="1"/>
          </p:cNvPicPr>
          <p:nvPr/>
        </p:nvPicPr>
        <p:blipFill>
          <a:blip r:embed="rId2"/>
          <a:srcRect/>
          <a:stretch>
            <a:fillRect/>
          </a:stretch>
        </p:blipFill>
        <p:spPr bwMode="auto">
          <a:xfrm rot="6286942">
            <a:off x="137319" y="459582"/>
            <a:ext cx="2592387" cy="2082800"/>
          </a:xfrm>
          <a:prstGeom prst="rect">
            <a:avLst/>
          </a:prstGeom>
          <a:noFill/>
          <a:ln w="9525">
            <a:noFill/>
            <a:miter lim="800000"/>
            <a:headEnd/>
            <a:tailEnd/>
          </a:ln>
        </p:spPr>
      </p:pic>
      <p:sp>
        <p:nvSpPr>
          <p:cNvPr id="57347" name="AutoShape 4"/>
          <p:cNvSpPr>
            <a:spLocks noChangeArrowheads="1"/>
          </p:cNvSpPr>
          <p:nvPr/>
        </p:nvSpPr>
        <p:spPr bwMode="auto">
          <a:xfrm>
            <a:off x="2124075" y="1412875"/>
            <a:ext cx="5111750" cy="3600450"/>
          </a:xfrm>
          <a:prstGeom prst="horizontalScroll">
            <a:avLst>
              <a:gd name="adj" fmla="val 12500"/>
            </a:avLst>
          </a:prstGeom>
          <a:solidFill>
            <a:schemeClr val="hlink"/>
          </a:solidFill>
          <a:ln w="9525">
            <a:solidFill>
              <a:srgbClr val="FF3300"/>
            </a:solidFill>
            <a:round/>
            <a:headEnd/>
            <a:tailEnd/>
          </a:ln>
        </p:spPr>
        <p:txBody>
          <a:bodyPr wrap="none" anchor="ctr"/>
          <a:lstStyle/>
          <a:p>
            <a:r>
              <a:rPr lang="it-IT" sz="4000" b="1" i="1">
                <a:solidFill>
                  <a:srgbClr val="FF3300"/>
                </a:solidFill>
                <a:latin typeface="Garamond" pitchFamily="18" charset="0"/>
              </a:rPr>
              <a:t>GRAZIE PER</a:t>
            </a:r>
          </a:p>
          <a:p>
            <a:r>
              <a:rPr lang="it-IT" sz="4000" b="1" i="1">
                <a:solidFill>
                  <a:srgbClr val="FF3300"/>
                </a:solidFill>
                <a:latin typeface="Garamond" pitchFamily="18" charset="0"/>
              </a:rPr>
              <a:t>L’ATTENZIONE</a:t>
            </a:r>
          </a:p>
        </p:txBody>
      </p:sp>
      <p:pic>
        <p:nvPicPr>
          <p:cNvPr id="57348" name="Picture 7" descr="AG00373_"/>
          <p:cNvPicPr>
            <a:picLocks noChangeAspect="1" noChangeArrowheads="1" noCrop="1"/>
          </p:cNvPicPr>
          <p:nvPr/>
        </p:nvPicPr>
        <p:blipFill>
          <a:blip r:embed="rId3"/>
          <a:srcRect/>
          <a:stretch>
            <a:fillRect/>
          </a:stretch>
        </p:blipFill>
        <p:spPr bwMode="auto">
          <a:xfrm>
            <a:off x="6156325" y="4724400"/>
            <a:ext cx="2800350" cy="1981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685800"/>
            <a:ext cx="8001000" cy="660400"/>
          </a:xfrm>
          <a:prstGeom prst="rect">
            <a:avLst/>
          </a:prstGeom>
          <a:noFill/>
          <a:ln w="12700">
            <a:noFill/>
            <a:miter lim="800000"/>
            <a:headEnd/>
            <a:tailEnd/>
          </a:ln>
        </p:spPr>
        <p:txBody>
          <a:bodyPr lIns="90488" tIns="44450" rIns="90488" bIns="44450" anchor="ctr"/>
          <a:lstStyle/>
          <a:p>
            <a:r>
              <a:rPr lang="en-GB" sz="4400" b="1">
                <a:solidFill>
                  <a:srgbClr val="FFFF00"/>
                </a:solidFill>
              </a:rPr>
              <a:t>Spasticità</a:t>
            </a:r>
          </a:p>
        </p:txBody>
      </p:sp>
      <p:sp>
        <p:nvSpPr>
          <p:cNvPr id="7171" name="Rectangle 3"/>
          <p:cNvSpPr>
            <a:spLocks noChangeArrowheads="1"/>
          </p:cNvSpPr>
          <p:nvPr/>
        </p:nvSpPr>
        <p:spPr bwMode="auto">
          <a:xfrm>
            <a:off x="533400" y="1905000"/>
            <a:ext cx="3429000" cy="1054100"/>
          </a:xfrm>
          <a:prstGeom prst="rect">
            <a:avLst/>
          </a:prstGeom>
          <a:solidFill>
            <a:srgbClr val="F76681"/>
          </a:solidFill>
          <a:ln w="12700">
            <a:solidFill>
              <a:schemeClr val="tx1"/>
            </a:solidFill>
            <a:miter lim="800000"/>
            <a:headEnd/>
            <a:tailEnd/>
          </a:ln>
        </p:spPr>
        <p:txBody>
          <a:bodyPr wrap="none" lIns="90488" tIns="44450" rIns="90488" bIns="44450" anchor="ctr"/>
          <a:lstStyle/>
          <a:p>
            <a:pPr eaLnBrk="0" hangingPunct="0"/>
            <a:r>
              <a:rPr lang="en-GB" sz="2400" b="1"/>
              <a:t>INCREASED MUSCLE </a:t>
            </a:r>
          </a:p>
          <a:p>
            <a:pPr eaLnBrk="0" hangingPunct="0"/>
            <a:r>
              <a:rPr lang="en-GB" sz="2400" b="1"/>
              <a:t>TONE</a:t>
            </a:r>
          </a:p>
        </p:txBody>
      </p:sp>
      <p:sp>
        <p:nvSpPr>
          <p:cNvPr id="7172" name="Rectangle 4"/>
          <p:cNvSpPr>
            <a:spLocks noChangeArrowheads="1"/>
          </p:cNvSpPr>
          <p:nvPr/>
        </p:nvSpPr>
        <p:spPr bwMode="auto">
          <a:xfrm>
            <a:off x="3087688" y="3206750"/>
            <a:ext cx="2765425" cy="977900"/>
          </a:xfrm>
          <a:prstGeom prst="rect">
            <a:avLst/>
          </a:prstGeom>
          <a:solidFill>
            <a:srgbClr val="F76681"/>
          </a:solidFill>
          <a:ln w="12700">
            <a:solidFill>
              <a:schemeClr val="tx1"/>
            </a:solidFill>
            <a:miter lim="800000"/>
            <a:headEnd/>
            <a:tailEnd/>
          </a:ln>
        </p:spPr>
        <p:txBody>
          <a:bodyPr wrap="none" lIns="90488" tIns="44450" rIns="90488" bIns="44450" anchor="ctr"/>
          <a:lstStyle/>
          <a:p>
            <a:pPr eaLnBrk="0" hangingPunct="0"/>
            <a:r>
              <a:rPr lang="en-GB" sz="3200" b="1"/>
              <a:t>SPASMS</a:t>
            </a:r>
          </a:p>
        </p:txBody>
      </p:sp>
      <p:sp>
        <p:nvSpPr>
          <p:cNvPr id="7173" name="Rectangle 5"/>
          <p:cNvSpPr>
            <a:spLocks noChangeArrowheads="1"/>
          </p:cNvSpPr>
          <p:nvPr/>
        </p:nvSpPr>
        <p:spPr bwMode="auto">
          <a:xfrm>
            <a:off x="5257800" y="4654550"/>
            <a:ext cx="2830513" cy="977900"/>
          </a:xfrm>
          <a:prstGeom prst="rect">
            <a:avLst/>
          </a:prstGeom>
          <a:solidFill>
            <a:srgbClr val="F76681"/>
          </a:solidFill>
          <a:ln w="12700">
            <a:solidFill>
              <a:schemeClr val="tx1"/>
            </a:solidFill>
            <a:miter lim="800000"/>
            <a:headEnd/>
            <a:tailEnd/>
          </a:ln>
        </p:spPr>
        <p:txBody>
          <a:bodyPr wrap="none" lIns="90488" tIns="44450" rIns="90488" bIns="44450" anchor="ctr"/>
          <a:lstStyle/>
          <a:p>
            <a:pPr eaLnBrk="0" hangingPunct="0"/>
            <a:r>
              <a:rPr lang="en-GB" sz="3200" b="1"/>
              <a:t>PAIN</a:t>
            </a:r>
          </a:p>
        </p:txBody>
      </p:sp>
      <p:sp>
        <p:nvSpPr>
          <p:cNvPr id="7174" name="Line 6"/>
          <p:cNvSpPr>
            <a:spLocks noChangeShapeType="1"/>
          </p:cNvSpPr>
          <p:nvPr/>
        </p:nvSpPr>
        <p:spPr bwMode="auto">
          <a:xfrm>
            <a:off x="2065338" y="2971800"/>
            <a:ext cx="0" cy="533400"/>
          </a:xfrm>
          <a:prstGeom prst="line">
            <a:avLst/>
          </a:prstGeom>
          <a:noFill/>
          <a:ln w="50800">
            <a:solidFill>
              <a:schemeClr val="tx1"/>
            </a:solidFill>
            <a:round/>
            <a:headEnd/>
            <a:tailEnd/>
          </a:ln>
        </p:spPr>
        <p:txBody>
          <a:bodyPr/>
          <a:lstStyle/>
          <a:p>
            <a:endParaRPr lang="it-IT"/>
          </a:p>
        </p:txBody>
      </p:sp>
      <p:sp>
        <p:nvSpPr>
          <p:cNvPr id="7175" name="Line 7"/>
          <p:cNvSpPr>
            <a:spLocks noChangeShapeType="1"/>
          </p:cNvSpPr>
          <p:nvPr/>
        </p:nvSpPr>
        <p:spPr bwMode="auto">
          <a:xfrm>
            <a:off x="2065338" y="3505200"/>
            <a:ext cx="1016000" cy="0"/>
          </a:xfrm>
          <a:prstGeom prst="line">
            <a:avLst/>
          </a:prstGeom>
          <a:noFill/>
          <a:ln w="50800">
            <a:solidFill>
              <a:schemeClr val="tx1"/>
            </a:solidFill>
            <a:round/>
            <a:headEnd/>
            <a:tailEnd type="triangle" w="med" len="med"/>
          </a:ln>
        </p:spPr>
        <p:txBody>
          <a:bodyPr/>
          <a:lstStyle/>
          <a:p>
            <a:endParaRPr lang="it-IT"/>
          </a:p>
        </p:txBody>
      </p:sp>
      <p:sp>
        <p:nvSpPr>
          <p:cNvPr id="7176" name="Line 8"/>
          <p:cNvSpPr>
            <a:spLocks noChangeShapeType="1"/>
          </p:cNvSpPr>
          <p:nvPr/>
        </p:nvSpPr>
        <p:spPr bwMode="auto">
          <a:xfrm>
            <a:off x="4437063" y="4191000"/>
            <a:ext cx="0" cy="838200"/>
          </a:xfrm>
          <a:prstGeom prst="line">
            <a:avLst/>
          </a:prstGeom>
          <a:noFill/>
          <a:ln w="50800">
            <a:solidFill>
              <a:schemeClr val="tx1"/>
            </a:solidFill>
            <a:round/>
            <a:headEnd/>
            <a:tailEnd/>
          </a:ln>
        </p:spPr>
        <p:txBody>
          <a:bodyPr/>
          <a:lstStyle/>
          <a:p>
            <a:endParaRPr lang="it-IT"/>
          </a:p>
        </p:txBody>
      </p:sp>
      <p:sp>
        <p:nvSpPr>
          <p:cNvPr id="7177" name="Line 9"/>
          <p:cNvSpPr>
            <a:spLocks noChangeShapeType="1"/>
          </p:cNvSpPr>
          <p:nvPr/>
        </p:nvSpPr>
        <p:spPr bwMode="auto">
          <a:xfrm>
            <a:off x="4437063" y="5029200"/>
            <a:ext cx="812800" cy="0"/>
          </a:xfrm>
          <a:prstGeom prst="line">
            <a:avLst/>
          </a:prstGeom>
          <a:noFill/>
          <a:ln w="50800">
            <a:solidFill>
              <a:schemeClr val="tx1"/>
            </a:solidFill>
            <a:round/>
            <a:headEnd/>
            <a:tailEnd type="triangle" w="med" len="med"/>
          </a:ln>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143000" y="609600"/>
            <a:ext cx="7772400" cy="1143000"/>
          </a:xfrm>
          <a:prstGeom prst="rect">
            <a:avLst/>
          </a:prstGeom>
          <a:noFill/>
          <a:ln w="12700">
            <a:noFill/>
            <a:miter lim="800000"/>
            <a:headEnd/>
            <a:tailEnd/>
          </a:ln>
        </p:spPr>
        <p:txBody>
          <a:bodyPr lIns="90488" tIns="44450" rIns="90488" bIns="44450" anchor="ctr"/>
          <a:lstStyle/>
          <a:p>
            <a:r>
              <a:rPr lang="en-US" sz="4400" b="1">
                <a:solidFill>
                  <a:srgbClr val="FFFF00"/>
                </a:solidFill>
              </a:rPr>
              <a:t>FARMACOLOGIA DEL BACLOFEN</a:t>
            </a:r>
          </a:p>
        </p:txBody>
      </p:sp>
      <p:sp>
        <p:nvSpPr>
          <p:cNvPr id="8195" name="Rectangle 5"/>
          <p:cNvSpPr>
            <a:spLocks noChangeArrowheads="1"/>
          </p:cNvSpPr>
          <p:nvPr/>
        </p:nvSpPr>
        <p:spPr bwMode="auto">
          <a:xfrm>
            <a:off x="514350" y="2292350"/>
            <a:ext cx="6946900" cy="1739900"/>
          </a:xfrm>
          <a:prstGeom prst="rect">
            <a:avLst/>
          </a:prstGeom>
          <a:solidFill>
            <a:schemeClr val="accent2"/>
          </a:solidFill>
          <a:ln w="38100">
            <a:solidFill>
              <a:schemeClr val="tx1"/>
            </a:solidFill>
            <a:miter lim="800000"/>
            <a:headEnd/>
            <a:tailEnd/>
          </a:ln>
        </p:spPr>
        <p:txBody>
          <a:bodyPr wrap="none" lIns="90488" tIns="44450" rIns="90488" bIns="44450" anchor="ctr"/>
          <a:lstStyle/>
          <a:p>
            <a:pPr eaLnBrk="0" hangingPunct="0"/>
            <a:r>
              <a:rPr lang="en-US" sz="2000" b="1">
                <a:latin typeface="Book Antiqua" pitchFamily="18" charset="0"/>
              </a:rPr>
              <a:t>AGONISTA  SELETTIVO  DEI  RECETTORI  GABA - B</a:t>
            </a:r>
          </a:p>
          <a:p>
            <a:pPr eaLnBrk="0" hangingPunct="0"/>
            <a:r>
              <a:rPr lang="en-US" sz="2000" b="1">
                <a:latin typeface="Book Antiqua" pitchFamily="18" charset="0"/>
              </a:rPr>
              <a:t>PRESENTI  NEL  SISTEMA  NERVOSO</a:t>
            </a:r>
          </a:p>
          <a:p>
            <a:pPr eaLnBrk="0" hangingPunct="0"/>
            <a:r>
              <a:rPr lang="en-US" sz="2000" b="1">
                <a:latin typeface="Book Antiqua" pitchFamily="18" charset="0"/>
              </a:rPr>
              <a:t>CENTRALE,  IN  PARTICOLARE  NELLA  SOSTANZA</a:t>
            </a:r>
          </a:p>
          <a:p>
            <a:pPr eaLnBrk="0" hangingPunct="0"/>
            <a:r>
              <a:rPr lang="en-US" sz="2000" b="1">
                <a:latin typeface="Book Antiqua" pitchFamily="18" charset="0"/>
              </a:rPr>
              <a:t>GELATINOSA  DELLA  PORZIONE  GRIGIA  DEL</a:t>
            </a:r>
          </a:p>
          <a:p>
            <a:pPr eaLnBrk="0" hangingPunct="0"/>
            <a:r>
              <a:rPr lang="en-US" sz="2000" b="1">
                <a:latin typeface="Book Antiqua" pitchFamily="18" charset="0"/>
              </a:rPr>
              <a:t>MIDOLLO  SPINALE</a:t>
            </a:r>
          </a:p>
        </p:txBody>
      </p:sp>
      <p:sp>
        <p:nvSpPr>
          <p:cNvPr id="8196" name="Oval 6"/>
          <p:cNvSpPr>
            <a:spLocks noChangeArrowheads="1"/>
          </p:cNvSpPr>
          <p:nvPr/>
        </p:nvSpPr>
        <p:spPr bwMode="auto">
          <a:xfrm>
            <a:off x="3900488" y="4806950"/>
            <a:ext cx="5000625" cy="1511300"/>
          </a:xfrm>
          <a:prstGeom prst="ellipse">
            <a:avLst/>
          </a:prstGeom>
          <a:solidFill>
            <a:schemeClr val="accent2"/>
          </a:solidFill>
          <a:ln w="38100">
            <a:solidFill>
              <a:schemeClr val="tx2"/>
            </a:solidFill>
            <a:round/>
            <a:headEnd/>
            <a:tailEnd/>
          </a:ln>
        </p:spPr>
        <p:txBody>
          <a:bodyPr wrap="none" lIns="90488" tIns="44450" rIns="90488" bIns="44450" anchor="ctr"/>
          <a:lstStyle/>
          <a:p>
            <a:pPr eaLnBrk="0" hangingPunct="0"/>
            <a:r>
              <a:rPr lang="en-US" sz="2000" b="1">
                <a:latin typeface="Book Antiqua" pitchFamily="18" charset="0"/>
              </a:rPr>
              <a:t>AZIONE   PRE- E  POST  SINAPTICA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117600" y="400050"/>
            <a:ext cx="6908800" cy="1143000"/>
          </a:xfrm>
          <a:prstGeom prst="rect">
            <a:avLst/>
          </a:prstGeom>
          <a:noFill/>
          <a:ln w="12700">
            <a:noFill/>
            <a:miter lim="800000"/>
            <a:headEnd/>
            <a:tailEnd/>
          </a:ln>
        </p:spPr>
        <p:txBody>
          <a:bodyPr lIns="90488" tIns="44450" rIns="90488" bIns="44450" anchor="ctr"/>
          <a:lstStyle/>
          <a:p>
            <a:pPr eaLnBrk="0" hangingPunct="0"/>
            <a:r>
              <a:rPr lang="en-US" sz="4400" b="1">
                <a:solidFill>
                  <a:srgbClr val="FFFF00"/>
                </a:solidFill>
                <a:latin typeface="Book Antiqua" pitchFamily="18" charset="0"/>
              </a:rPr>
              <a:t>FARMACOLOGIA DEL BACLOFEN</a:t>
            </a:r>
          </a:p>
        </p:txBody>
      </p:sp>
      <p:sp>
        <p:nvSpPr>
          <p:cNvPr id="9219" name="Rectangle 5"/>
          <p:cNvSpPr>
            <a:spLocks noChangeArrowheads="1"/>
          </p:cNvSpPr>
          <p:nvPr/>
        </p:nvSpPr>
        <p:spPr bwMode="auto">
          <a:xfrm>
            <a:off x="514350" y="1844675"/>
            <a:ext cx="7480300" cy="2520950"/>
          </a:xfrm>
          <a:prstGeom prst="rect">
            <a:avLst/>
          </a:prstGeom>
          <a:solidFill>
            <a:schemeClr val="accent2"/>
          </a:solidFill>
          <a:ln w="38100">
            <a:solidFill>
              <a:schemeClr val="tx1"/>
            </a:solidFill>
            <a:miter lim="800000"/>
            <a:headEnd/>
            <a:tailEnd/>
          </a:ln>
        </p:spPr>
        <p:txBody>
          <a:bodyPr wrap="none" lIns="90488" tIns="44450" rIns="90488" bIns="44450" anchor="ctr"/>
          <a:lstStyle/>
          <a:p>
            <a:pPr eaLnBrk="0" hangingPunct="0"/>
            <a:r>
              <a:rPr lang="en-US" b="1">
                <a:latin typeface="Book Antiqua" pitchFamily="18" charset="0"/>
              </a:rPr>
              <a:t>AZIONE  MIORILASSANTE  DOVUTA  AD  UN  AUMENTO </a:t>
            </a:r>
          </a:p>
          <a:p>
            <a:pPr eaLnBrk="0" hangingPunct="0"/>
            <a:r>
              <a:rPr lang="en-US" b="1">
                <a:latin typeface="Book Antiqua" pitchFamily="18" charset="0"/>
              </a:rPr>
              <a:t> DELLA INIBIZIONE  PRE-SINAPTICA</a:t>
            </a:r>
          </a:p>
          <a:p>
            <a:pPr eaLnBrk="0" hangingPunct="0"/>
            <a:r>
              <a:rPr lang="en-US" b="1">
                <a:latin typeface="Book Antiqua" pitchFamily="18" charset="0"/>
              </a:rPr>
              <a:t>CHE  GENERA  UNA  SOPPRESSIONE  DEL  RIFLESSO </a:t>
            </a:r>
          </a:p>
          <a:p>
            <a:pPr eaLnBrk="0" hangingPunct="0"/>
            <a:r>
              <a:rPr lang="en-US" b="1">
                <a:latin typeface="Book Antiqua" pitchFamily="18" charset="0"/>
              </a:rPr>
              <a:t>SPINALE  MONO-  E  POLISINAPTICO </a:t>
            </a:r>
          </a:p>
          <a:p>
            <a:pPr eaLnBrk="0" hangingPunct="0"/>
            <a:r>
              <a:rPr lang="en-US" b="1">
                <a:latin typeface="Book Antiqua" pitchFamily="18" charset="0"/>
              </a:rPr>
              <a:t> ( INIBIZIONE  DELLA  CORRENTE  DI  Ca 2+ E </a:t>
            </a:r>
          </a:p>
          <a:p>
            <a:pPr eaLnBrk="0" hangingPunct="0"/>
            <a:r>
              <a:rPr lang="en-US" b="1">
                <a:latin typeface="Book Antiqua" pitchFamily="18" charset="0"/>
              </a:rPr>
              <a:t>DELLA CONSEGUENTE LIBERAZIONE DI </a:t>
            </a:r>
          </a:p>
          <a:p>
            <a:pPr eaLnBrk="0" hangingPunct="0"/>
            <a:r>
              <a:rPr lang="en-US" b="1">
                <a:latin typeface="Book Antiqua" pitchFamily="18" charset="0"/>
              </a:rPr>
              <a:t>NEUROTRASMETTITORI ECCITATORI</a:t>
            </a:r>
          </a:p>
          <a:p>
            <a:pPr eaLnBrk="0" hangingPunct="0"/>
            <a:r>
              <a:rPr lang="en-US" b="1">
                <a:latin typeface="Book Antiqua" pitchFamily="18" charset="0"/>
              </a:rPr>
              <a:t> </a:t>
            </a:r>
          </a:p>
        </p:txBody>
      </p:sp>
      <p:sp>
        <p:nvSpPr>
          <p:cNvPr id="202758" name="Oval 6"/>
          <p:cNvSpPr>
            <a:spLocks noChangeArrowheads="1"/>
          </p:cNvSpPr>
          <p:nvPr/>
        </p:nvSpPr>
        <p:spPr bwMode="auto">
          <a:xfrm>
            <a:off x="3816350" y="4652963"/>
            <a:ext cx="5084763" cy="1893887"/>
          </a:xfrm>
          <a:prstGeom prst="ellipse">
            <a:avLst/>
          </a:prstGeom>
          <a:solidFill>
            <a:schemeClr val="accent2"/>
          </a:solidFill>
          <a:ln w="38100">
            <a:solidFill>
              <a:schemeClr val="tx2"/>
            </a:solidFill>
            <a:round/>
            <a:headEnd/>
            <a:tailEnd/>
          </a:ln>
          <a:effectLst/>
        </p:spPr>
        <p:txBody>
          <a:bodyPr wrap="none" lIns="90488" tIns="44450" rIns="90488" bIns="44450" anchor="ctr"/>
          <a:lstStyle/>
          <a:p>
            <a:pPr eaLnBrk="0" hangingPunct="0">
              <a:defRPr/>
            </a:pPr>
            <a:endParaRPr lang="en-US" sz="2000" b="1">
              <a:effectLst>
                <a:outerShdw blurRad="38100" dist="38100" dir="2700000" algn="tl">
                  <a:srgbClr val="000000"/>
                </a:outerShdw>
              </a:effectLst>
              <a:latin typeface="Book Antiqua" pitchFamily="18" charset="0"/>
            </a:endParaRPr>
          </a:p>
          <a:p>
            <a:pPr eaLnBrk="0" hangingPunct="0">
              <a:defRPr/>
            </a:pPr>
            <a:r>
              <a:rPr lang="en-US" b="1">
                <a:latin typeface="Book Antiqua" pitchFamily="18" charset="0"/>
              </a:rPr>
              <a:t>AZIONE  ANTINOCICETTIVA  NELLA</a:t>
            </a:r>
          </a:p>
          <a:p>
            <a:pPr eaLnBrk="0" hangingPunct="0">
              <a:defRPr/>
            </a:pPr>
            <a:r>
              <a:rPr lang="en-US" b="1">
                <a:latin typeface="Book Antiqua" pitchFamily="18" charset="0"/>
              </a:rPr>
              <a:t>SOPPRESSIONE  DEL  DOLORE </a:t>
            </a:r>
          </a:p>
          <a:p>
            <a:pPr eaLnBrk="0" hangingPunct="0">
              <a:defRPr/>
            </a:pPr>
            <a:r>
              <a:rPr lang="en-US" b="1">
                <a:latin typeface="Book Antiqua" pitchFamily="18" charset="0"/>
              </a:rPr>
              <a:t>CONSEGUENTE  A  LESIONI  DEL</a:t>
            </a:r>
          </a:p>
          <a:p>
            <a:pPr eaLnBrk="0" hangingPunct="0">
              <a:defRPr/>
            </a:pPr>
            <a:r>
              <a:rPr lang="en-US" b="1">
                <a:latin typeface="Book Antiqua" pitchFamily="18" charset="0"/>
              </a:rPr>
              <a:t>MIDOLLO  SPINALE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ChangeArrowheads="1"/>
          </p:cNvSpPr>
          <p:nvPr/>
        </p:nvSpPr>
        <p:spPr bwMode="auto">
          <a:xfrm>
            <a:off x="903288" y="844550"/>
            <a:ext cx="5186362" cy="1282700"/>
          </a:xfrm>
          <a:prstGeom prst="rect">
            <a:avLst/>
          </a:prstGeom>
          <a:solidFill>
            <a:schemeClr val="bg1"/>
          </a:solidFill>
          <a:ln w="28575">
            <a:solidFill>
              <a:schemeClr val="tx2"/>
            </a:solidFill>
            <a:miter lim="800000"/>
            <a:headEnd/>
            <a:tailEnd/>
          </a:ln>
          <a:effectLst/>
        </p:spPr>
        <p:txBody>
          <a:bodyPr wrap="none" lIns="90488" tIns="44450" rIns="90488" bIns="44450" anchor="ctr"/>
          <a:lstStyle/>
          <a:p>
            <a:pPr eaLnBrk="0" hangingPunct="0">
              <a:defRPr/>
            </a:pPr>
            <a:r>
              <a:rPr lang="en-US" sz="2400" b="1">
                <a:solidFill>
                  <a:srgbClr val="FFFF00"/>
                </a:solidFill>
                <a:effectLst>
                  <a:outerShdw blurRad="38100" dist="38100" dir="2700000" algn="tl">
                    <a:srgbClr val="000000"/>
                  </a:outerShdw>
                </a:effectLst>
                <a:latin typeface="Book Antiqua" pitchFamily="18" charset="0"/>
              </a:rPr>
              <a:t>Il baclofen è un farmaco idrofilo ed</a:t>
            </a:r>
          </a:p>
          <a:p>
            <a:pPr eaLnBrk="0" hangingPunct="0">
              <a:defRPr/>
            </a:pPr>
            <a:r>
              <a:rPr lang="en-US" sz="2400" b="1">
                <a:solidFill>
                  <a:srgbClr val="FFFF00"/>
                </a:solidFill>
                <a:effectLst>
                  <a:outerShdw blurRad="38100" dist="38100" dir="2700000" algn="tl">
                    <a:srgbClr val="000000"/>
                  </a:outerShdw>
                </a:effectLst>
                <a:latin typeface="Book Antiqua" pitchFamily="18" charset="0"/>
              </a:rPr>
              <a:t> ha quindi difficoltà a superare la </a:t>
            </a:r>
          </a:p>
          <a:p>
            <a:pPr eaLnBrk="0" hangingPunct="0">
              <a:defRPr/>
            </a:pPr>
            <a:r>
              <a:rPr lang="en-US" sz="2400" b="1">
                <a:solidFill>
                  <a:srgbClr val="FFFF00"/>
                </a:solidFill>
                <a:effectLst>
                  <a:outerShdw blurRad="38100" dist="38100" dir="2700000" algn="tl">
                    <a:srgbClr val="000000"/>
                  </a:outerShdw>
                </a:effectLst>
                <a:latin typeface="Book Antiqua" pitchFamily="18" charset="0"/>
              </a:rPr>
              <a:t>barriera ematoencefalica</a:t>
            </a:r>
          </a:p>
        </p:txBody>
      </p:sp>
      <p:sp>
        <p:nvSpPr>
          <p:cNvPr id="203781" name="Rectangle 5"/>
          <p:cNvSpPr>
            <a:spLocks noChangeArrowheads="1"/>
          </p:cNvSpPr>
          <p:nvPr/>
        </p:nvSpPr>
        <p:spPr bwMode="auto">
          <a:xfrm>
            <a:off x="2749550" y="2749550"/>
            <a:ext cx="5948363" cy="1206500"/>
          </a:xfrm>
          <a:prstGeom prst="rect">
            <a:avLst/>
          </a:prstGeom>
          <a:solidFill>
            <a:schemeClr val="bg1"/>
          </a:solidFill>
          <a:ln w="28575">
            <a:solidFill>
              <a:schemeClr val="tx2"/>
            </a:solidFill>
            <a:miter lim="800000"/>
            <a:headEnd/>
            <a:tailEnd/>
          </a:ln>
          <a:effectLst/>
        </p:spPr>
        <p:txBody>
          <a:bodyPr wrap="none" lIns="90488" tIns="44450" rIns="90488" bIns="44450" anchor="ctr"/>
          <a:lstStyle/>
          <a:p>
            <a:pPr eaLnBrk="0" hangingPunct="0">
              <a:defRPr/>
            </a:pPr>
            <a:r>
              <a:rPr lang="en-US" sz="2400" b="1">
                <a:solidFill>
                  <a:srgbClr val="FFFF00"/>
                </a:solidFill>
                <a:effectLst>
                  <a:outerShdw blurRad="38100" dist="38100" dir="2700000" algn="tl">
                    <a:srgbClr val="000000"/>
                  </a:outerShdw>
                </a:effectLst>
                <a:latin typeface="Book Antiqua" pitchFamily="18" charset="0"/>
              </a:rPr>
              <a:t>Si richiedono dosi orali di farmaco molto </a:t>
            </a:r>
          </a:p>
          <a:p>
            <a:pPr eaLnBrk="0" hangingPunct="0">
              <a:defRPr/>
            </a:pPr>
            <a:r>
              <a:rPr lang="en-US" sz="2400" b="1">
                <a:solidFill>
                  <a:srgbClr val="FFFF00"/>
                </a:solidFill>
                <a:effectLst>
                  <a:outerShdw blurRad="38100" dist="38100" dir="2700000" algn="tl">
                    <a:srgbClr val="000000"/>
                  </a:outerShdw>
                </a:effectLst>
                <a:latin typeface="Book Antiqua" pitchFamily="18" charset="0"/>
              </a:rPr>
              <a:t>elevate per ottenere risultati efficaci</a:t>
            </a:r>
          </a:p>
          <a:p>
            <a:pPr eaLnBrk="0" hangingPunct="0">
              <a:defRPr/>
            </a:pPr>
            <a:endParaRPr lang="en-US" sz="2400" b="1">
              <a:effectLst>
                <a:outerShdw blurRad="38100" dist="38100" dir="2700000" algn="tl">
                  <a:srgbClr val="000000"/>
                </a:outerShdw>
              </a:effectLst>
              <a:latin typeface="Book Antiqua" pitchFamily="18" charset="0"/>
            </a:endParaRPr>
          </a:p>
        </p:txBody>
      </p:sp>
      <p:sp>
        <p:nvSpPr>
          <p:cNvPr id="203782" name="Rectangle 6"/>
          <p:cNvSpPr>
            <a:spLocks noChangeArrowheads="1"/>
          </p:cNvSpPr>
          <p:nvPr/>
        </p:nvSpPr>
        <p:spPr bwMode="auto">
          <a:xfrm>
            <a:off x="920750" y="4737100"/>
            <a:ext cx="6007100" cy="1282700"/>
          </a:xfrm>
          <a:prstGeom prst="rect">
            <a:avLst/>
          </a:prstGeom>
          <a:solidFill>
            <a:schemeClr val="bg1"/>
          </a:solidFill>
          <a:ln w="28575">
            <a:solidFill>
              <a:schemeClr val="tx2"/>
            </a:solidFill>
            <a:miter lim="800000"/>
            <a:headEnd/>
            <a:tailEnd/>
          </a:ln>
          <a:effectLst/>
        </p:spPr>
        <p:txBody>
          <a:bodyPr wrap="none" lIns="90488" tIns="44450" rIns="90488" bIns="44450" anchor="ctr"/>
          <a:lstStyle/>
          <a:p>
            <a:pPr eaLnBrk="0" hangingPunct="0">
              <a:defRPr/>
            </a:pPr>
            <a:r>
              <a:rPr lang="en-US" sz="2400" b="1">
                <a:solidFill>
                  <a:srgbClr val="FFFF00"/>
                </a:solidFill>
                <a:effectLst>
                  <a:outerShdw blurRad="38100" dist="38100" dir="2700000" algn="tl">
                    <a:srgbClr val="000000"/>
                  </a:outerShdw>
                </a:effectLst>
                <a:latin typeface="Book Antiqua" pitchFamily="18" charset="0"/>
              </a:rPr>
              <a:t>Effetti collaterali intollerabili a livello del</a:t>
            </a:r>
          </a:p>
          <a:p>
            <a:pPr eaLnBrk="0" hangingPunct="0">
              <a:defRPr/>
            </a:pPr>
            <a:r>
              <a:rPr lang="en-US" sz="2400" b="1">
                <a:solidFill>
                  <a:srgbClr val="FFFF00"/>
                </a:solidFill>
                <a:effectLst>
                  <a:outerShdw blurRad="38100" dist="38100" dir="2700000" algn="tl">
                    <a:srgbClr val="000000"/>
                  </a:outerShdw>
                </a:effectLst>
                <a:latin typeface="Book Antiqua" pitchFamily="18" charset="0"/>
              </a:rPr>
              <a:t> SNC dovuti ad elevate concentrazioni di</a:t>
            </a:r>
          </a:p>
          <a:p>
            <a:pPr eaLnBrk="0" hangingPunct="0">
              <a:defRPr/>
            </a:pPr>
            <a:r>
              <a:rPr lang="en-US" sz="2400" b="1">
                <a:solidFill>
                  <a:srgbClr val="FFFF00"/>
                </a:solidFill>
                <a:effectLst>
                  <a:outerShdw blurRad="38100" dist="38100" dir="2700000" algn="tl">
                    <a:srgbClr val="000000"/>
                  </a:outerShdw>
                </a:effectLst>
                <a:latin typeface="Book Antiqua" pitchFamily="18" charset="0"/>
              </a:rPr>
              <a:t> baclofen nel plasma </a:t>
            </a:r>
          </a:p>
        </p:txBody>
      </p:sp>
      <p:sp>
        <p:nvSpPr>
          <p:cNvPr id="10245" name="Line 7"/>
          <p:cNvSpPr>
            <a:spLocks noChangeShapeType="1"/>
          </p:cNvSpPr>
          <p:nvPr/>
        </p:nvSpPr>
        <p:spPr bwMode="auto">
          <a:xfrm>
            <a:off x="1403350" y="2133600"/>
            <a:ext cx="0" cy="1150938"/>
          </a:xfrm>
          <a:prstGeom prst="line">
            <a:avLst/>
          </a:prstGeom>
          <a:noFill/>
          <a:ln w="38100">
            <a:solidFill>
              <a:schemeClr val="tx1"/>
            </a:solidFill>
            <a:round/>
            <a:headEnd/>
            <a:tailEnd/>
          </a:ln>
        </p:spPr>
        <p:txBody>
          <a:bodyPr wrap="none" anchor="ctr"/>
          <a:lstStyle/>
          <a:p>
            <a:endParaRPr lang="it-IT"/>
          </a:p>
        </p:txBody>
      </p:sp>
      <p:sp>
        <p:nvSpPr>
          <p:cNvPr id="10246" name="Line 8"/>
          <p:cNvSpPr>
            <a:spLocks noChangeShapeType="1"/>
          </p:cNvSpPr>
          <p:nvPr/>
        </p:nvSpPr>
        <p:spPr bwMode="auto">
          <a:xfrm>
            <a:off x="1403350" y="3284538"/>
            <a:ext cx="1296988" cy="0"/>
          </a:xfrm>
          <a:prstGeom prst="line">
            <a:avLst/>
          </a:prstGeom>
          <a:noFill/>
          <a:ln w="38100">
            <a:solidFill>
              <a:schemeClr val="tx1"/>
            </a:solidFill>
            <a:round/>
            <a:headEnd/>
            <a:tailEnd type="triangle" w="med" len="med"/>
          </a:ln>
        </p:spPr>
        <p:txBody>
          <a:bodyPr wrap="none" anchor="ctr"/>
          <a:lstStyle/>
          <a:p>
            <a:endParaRPr lang="it-IT"/>
          </a:p>
        </p:txBody>
      </p:sp>
      <p:sp>
        <p:nvSpPr>
          <p:cNvPr id="10247" name="Line 9"/>
          <p:cNvSpPr>
            <a:spLocks noChangeShapeType="1"/>
          </p:cNvSpPr>
          <p:nvPr/>
        </p:nvSpPr>
        <p:spPr bwMode="auto">
          <a:xfrm>
            <a:off x="8243888" y="3933825"/>
            <a:ext cx="0" cy="1439863"/>
          </a:xfrm>
          <a:prstGeom prst="line">
            <a:avLst/>
          </a:prstGeom>
          <a:noFill/>
          <a:ln w="38100">
            <a:solidFill>
              <a:schemeClr val="tx1"/>
            </a:solidFill>
            <a:round/>
            <a:headEnd/>
            <a:tailEnd/>
          </a:ln>
        </p:spPr>
        <p:txBody>
          <a:bodyPr wrap="none" anchor="ctr"/>
          <a:lstStyle/>
          <a:p>
            <a:endParaRPr lang="it-IT"/>
          </a:p>
        </p:txBody>
      </p:sp>
      <p:sp>
        <p:nvSpPr>
          <p:cNvPr id="10248" name="Line 10"/>
          <p:cNvSpPr>
            <a:spLocks noChangeShapeType="1"/>
          </p:cNvSpPr>
          <p:nvPr/>
        </p:nvSpPr>
        <p:spPr bwMode="auto">
          <a:xfrm flipH="1">
            <a:off x="6948488" y="5373688"/>
            <a:ext cx="1295400" cy="0"/>
          </a:xfrm>
          <a:prstGeom prst="line">
            <a:avLst/>
          </a:prstGeom>
          <a:noFill/>
          <a:ln w="38100">
            <a:solidFill>
              <a:schemeClr val="tx1"/>
            </a:solidFill>
            <a:round/>
            <a:headEnd/>
            <a:tailEnd type="triangle" w="med" len="me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780"/>
                                        </p:tgtEl>
                                        <p:attrNameLst>
                                          <p:attrName>style.visibility</p:attrName>
                                        </p:attrNameLst>
                                      </p:cBhvr>
                                      <p:to>
                                        <p:strVal val="visible"/>
                                      </p:to>
                                    </p:set>
                                    <p:anim calcmode="lin" valueType="num">
                                      <p:cBhvr additive="base">
                                        <p:cTn id="7" dur="500" fill="hold"/>
                                        <p:tgtEl>
                                          <p:spTgt spid="203780"/>
                                        </p:tgtEl>
                                        <p:attrNameLst>
                                          <p:attrName>ppt_x</p:attrName>
                                        </p:attrNameLst>
                                      </p:cBhvr>
                                      <p:tavLst>
                                        <p:tav tm="0">
                                          <p:val>
                                            <p:strVal val="0-#ppt_w/2"/>
                                          </p:val>
                                        </p:tav>
                                        <p:tav tm="100000">
                                          <p:val>
                                            <p:strVal val="#ppt_x"/>
                                          </p:val>
                                        </p:tav>
                                      </p:tavLst>
                                    </p:anim>
                                    <p:anim calcmode="lin" valueType="num">
                                      <p:cBhvr additive="base">
                                        <p:cTn id="8" dur="500" fill="hold"/>
                                        <p:tgtEl>
                                          <p:spTgt spid="2037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203781"/>
                                        </p:tgtEl>
                                        <p:attrNameLst>
                                          <p:attrName>style.visibility</p:attrName>
                                        </p:attrNameLst>
                                      </p:cBhvr>
                                      <p:to>
                                        <p:strVal val="visible"/>
                                      </p:to>
                                    </p:set>
                                    <p:anim calcmode="lin" valueType="num">
                                      <p:cBhvr additive="base">
                                        <p:cTn id="12" dur="500" fill="hold"/>
                                        <p:tgtEl>
                                          <p:spTgt spid="203781"/>
                                        </p:tgtEl>
                                        <p:attrNameLst>
                                          <p:attrName>ppt_x</p:attrName>
                                        </p:attrNameLst>
                                      </p:cBhvr>
                                      <p:tavLst>
                                        <p:tav tm="0">
                                          <p:val>
                                            <p:strVal val="0-#ppt_w/2"/>
                                          </p:val>
                                        </p:tav>
                                        <p:tav tm="100000">
                                          <p:val>
                                            <p:strVal val="#ppt_x"/>
                                          </p:val>
                                        </p:tav>
                                      </p:tavLst>
                                    </p:anim>
                                    <p:anim calcmode="lin" valueType="num">
                                      <p:cBhvr additive="base">
                                        <p:cTn id="13" dur="500" fill="hold"/>
                                        <p:tgtEl>
                                          <p:spTgt spid="20378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203782"/>
                                        </p:tgtEl>
                                        <p:attrNameLst>
                                          <p:attrName>style.visibility</p:attrName>
                                        </p:attrNameLst>
                                      </p:cBhvr>
                                      <p:to>
                                        <p:strVal val="visible"/>
                                      </p:to>
                                    </p:set>
                                    <p:anim calcmode="lin" valueType="num">
                                      <p:cBhvr additive="base">
                                        <p:cTn id="17" dur="500" fill="hold"/>
                                        <p:tgtEl>
                                          <p:spTgt spid="203782"/>
                                        </p:tgtEl>
                                        <p:attrNameLst>
                                          <p:attrName>ppt_x</p:attrName>
                                        </p:attrNameLst>
                                      </p:cBhvr>
                                      <p:tavLst>
                                        <p:tav tm="0">
                                          <p:val>
                                            <p:strVal val="0-#ppt_w/2"/>
                                          </p:val>
                                        </p:tav>
                                        <p:tav tm="100000">
                                          <p:val>
                                            <p:strVal val="#ppt_x"/>
                                          </p:val>
                                        </p:tav>
                                      </p:tavLst>
                                    </p:anim>
                                    <p:anim calcmode="lin" valueType="num">
                                      <p:cBhvr additive="base">
                                        <p:cTn id="18" dur="500" fill="hold"/>
                                        <p:tgtEl>
                                          <p:spTgt spid="203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autoUpdateAnimBg="0"/>
      <p:bldP spid="203781" grpId="0" animBg="1" autoUpdateAnimBg="0"/>
      <p:bldP spid="203782" grpId="0" animBg="1" autoUpdateAnimBg="0"/>
    </p:bldLst>
  </p:timing>
</p:sld>
</file>

<file path=ppt/theme/theme1.xml><?xml version="1.0" encoding="utf-8"?>
<a:theme xmlns:a="http://schemas.openxmlformats.org/drawingml/2006/main" name="Strutturato">
  <a:themeElements>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trutturat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utturat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trutturat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trutturat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trutturat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utturat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trutturat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trutturat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927</TotalTime>
  <Words>2078</Words>
  <Application>Microsoft Office PowerPoint</Application>
  <PresentationFormat>Presentazione su schermo (4:3)</PresentationFormat>
  <Paragraphs>407</Paragraphs>
  <Slides>55</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55</vt:i4>
      </vt:variant>
    </vt:vector>
  </HeadingPairs>
  <TitlesOfParts>
    <vt:vector size="65" baseType="lpstr">
      <vt:lpstr>Tahoma</vt:lpstr>
      <vt:lpstr>Arial</vt:lpstr>
      <vt:lpstr>Wingdings</vt:lpstr>
      <vt:lpstr>Times-Roman</vt:lpstr>
      <vt:lpstr>Book Antiqua</vt:lpstr>
      <vt:lpstr>Times New Roman</vt:lpstr>
      <vt:lpstr>Garamond</vt:lpstr>
      <vt:lpstr>Symbol</vt:lpstr>
      <vt:lpstr>Georgia</vt:lpstr>
      <vt:lpstr>Strutturato</vt:lpstr>
      <vt:lpstr>TERAPIA INTRATECALE</vt:lpstr>
      <vt:lpstr>TERAPIA INTRATECALE</vt:lpstr>
      <vt:lpstr>TERAPIA INTRATECALE</vt:lpstr>
      <vt:lpstr>Diapositiva 4</vt:lpstr>
      <vt:lpstr>Diapositiva 5</vt:lpstr>
      <vt:lpstr>Diapositiva 6</vt:lpstr>
      <vt:lpstr>Diapositiva 7</vt:lpstr>
      <vt:lpstr>Diapositiva 8</vt:lpstr>
      <vt:lpstr>Diapositiva 9</vt:lpstr>
      <vt:lpstr>Diapositiva 10</vt:lpstr>
      <vt:lpstr>Diapositiva 11</vt:lpstr>
      <vt:lpstr>TERAPIA INTRATECALE</vt:lpstr>
      <vt:lpstr>Chi può beneficiare della terapia intratecale con baclofen (ITB)?</vt:lpstr>
      <vt:lpstr>Diapositiva 14</vt:lpstr>
      <vt:lpstr>ITB e TOLLERANZA</vt:lpstr>
      <vt:lpstr>Diapositiva 16</vt:lpstr>
      <vt:lpstr>Definizione di Heetla HW per tolleranza: un aumento della dose maggiore di 100 microgrammi all’anno</vt:lpstr>
      <vt:lpstr>Trattamento della tolleranza</vt:lpstr>
      <vt:lpstr>Trattamento della tolleranza</vt:lpstr>
      <vt:lpstr>Trattamento della tolleranza</vt:lpstr>
      <vt:lpstr>Diapositiva 21</vt:lpstr>
      <vt:lpstr>Diapositiva 22</vt:lpstr>
      <vt:lpstr>Diapositiva 23</vt:lpstr>
      <vt:lpstr>Diapositiva 24</vt:lpstr>
      <vt:lpstr>Diapositiva 25</vt:lpstr>
      <vt:lpstr>DOLORE NEUROPATICO</vt:lpstr>
      <vt:lpstr>TERAPIA INTRATECALE</vt:lpstr>
      <vt:lpstr>ZICONOTIDE</vt:lpstr>
      <vt:lpstr>ZICONOTIDE</vt:lpstr>
      <vt:lpstr>Diapositiva 30</vt:lpstr>
      <vt:lpstr>Intrathecal ziconotide and baclofen provide pain relief in seven patients with neuropathic pain and spasticity: case reports </vt:lpstr>
      <vt:lpstr>Diapositiva 32</vt:lpstr>
      <vt:lpstr>Diapositiva 33</vt:lpstr>
      <vt:lpstr>Diapositiva 34</vt:lpstr>
      <vt:lpstr>TERAPIA INTRATECALE</vt:lpstr>
      <vt:lpstr>Diapositiva 36</vt:lpstr>
      <vt:lpstr>Diapositiva 37</vt:lpstr>
      <vt:lpstr>TERAPIA INTRATECALE</vt:lpstr>
      <vt:lpstr>Diapositiva 39</vt:lpstr>
      <vt:lpstr>REFILL</vt:lpstr>
      <vt:lpstr>Diapositiva 41</vt:lpstr>
      <vt:lpstr>Terapia Intratecale</vt:lpstr>
      <vt:lpstr>Programmatore N’Vision</vt:lpstr>
      <vt:lpstr>Diapositiva 44</vt:lpstr>
      <vt:lpstr>Diapositiva 45</vt:lpstr>
      <vt:lpstr>Personal Therapy Manager (PTM) </vt:lpstr>
      <vt:lpstr>Diapositiva 47</vt:lpstr>
      <vt:lpstr>Baclofen: boli intratecali di dosi-test [25-50-75-100 mcg] paziente “non-responder”</vt:lpstr>
      <vt:lpstr>Diapositiva 49</vt:lpstr>
      <vt:lpstr>Diapositiva 50</vt:lpstr>
      <vt:lpstr>Diapositiva 51</vt:lpstr>
      <vt:lpstr>Diapositiva 52</vt:lpstr>
      <vt:lpstr>Limiti della terapia intratecale</vt:lpstr>
      <vt:lpstr>Diapositiva 54</vt:lpstr>
      <vt:lpstr>Diapositiva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P4</dc:creator>
  <cp:lastModifiedBy>Diego</cp:lastModifiedBy>
  <cp:revision>38</cp:revision>
  <dcterms:created xsi:type="dcterms:W3CDTF">2009-11-20T10:11:29Z</dcterms:created>
  <dcterms:modified xsi:type="dcterms:W3CDTF">2015-02-20T06:46:48Z</dcterms:modified>
</cp:coreProperties>
</file>